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9" r:id="rId2"/>
    <p:sldId id="257" r:id="rId3"/>
    <p:sldId id="297" r:id="rId4"/>
    <p:sldId id="282" r:id="rId5"/>
    <p:sldId id="259" r:id="rId6"/>
    <p:sldId id="273" r:id="rId7"/>
    <p:sldId id="281" r:id="rId8"/>
    <p:sldId id="285" r:id="rId9"/>
    <p:sldId id="261" r:id="rId10"/>
    <p:sldId id="276" r:id="rId11"/>
    <p:sldId id="278" r:id="rId12"/>
    <p:sldId id="286" r:id="rId13"/>
    <p:sldId id="269" r:id="rId14"/>
    <p:sldId id="293" r:id="rId15"/>
    <p:sldId id="277" r:id="rId16"/>
    <p:sldId id="271" r:id="rId17"/>
    <p:sldId id="284" r:id="rId18"/>
    <p:sldId id="264" r:id="rId19"/>
    <p:sldId id="299" r:id="rId20"/>
    <p:sldId id="262" r:id="rId21"/>
    <p:sldId id="298" r:id="rId22"/>
    <p:sldId id="263" r:id="rId23"/>
    <p:sldId id="265" r:id="rId24"/>
    <p:sldId id="266" r:id="rId25"/>
    <p:sldId id="280" r:id="rId26"/>
    <p:sldId id="283" r:id="rId27"/>
    <p:sldId id="267" r:id="rId28"/>
    <p:sldId id="295" r:id="rId29"/>
    <p:sldId id="291" r:id="rId30"/>
    <p:sldId id="275" r:id="rId31"/>
    <p:sldId id="294" r:id="rId32"/>
    <p:sldId id="296" r:id="rId33"/>
    <p:sldId id="292" r:id="rId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FFF"/>
    <a:srgbClr val="230647"/>
    <a:srgbClr val="B8D4D3"/>
    <a:srgbClr val="CA3032"/>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67308" autoAdjust="0"/>
  </p:normalViewPr>
  <p:slideViewPr>
    <p:cSldViewPr snapToGrid="0">
      <p:cViewPr varScale="1">
        <p:scale>
          <a:sx n="45" d="100"/>
          <a:sy n="45" d="100"/>
        </p:scale>
        <p:origin x="1484" y="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800" dirty="0">
              <a:solidFill>
                <a:schemeClr val="tx1"/>
              </a:solidFill>
            </a:rPr>
            <a:t>ユーザー登録</a:t>
          </a:r>
          <a:endParaRPr kumimoji="1" lang="ja-JP" altLang="en-US" sz="18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800" dirty="0">
              <a:solidFill>
                <a:schemeClr val="tx1"/>
              </a:solidFill>
            </a:rPr>
            <a:t>持っている</a:t>
          </a:r>
          <a:endParaRPr kumimoji="1" lang="en-US" altLang="ja-JP" sz="1800" dirty="0">
            <a:solidFill>
              <a:schemeClr val="tx1"/>
            </a:solidFill>
          </a:endParaRPr>
        </a:p>
        <a:p>
          <a:r>
            <a:rPr kumimoji="1" lang="ja-JP" altLang="en-US" sz="18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600" dirty="0">
              <a:solidFill>
                <a:schemeClr val="tx1"/>
              </a:solidFill>
            </a:rPr>
            <a:t>おすすめの</a:t>
          </a:r>
          <a:endParaRPr lang="en-US" altLang="ja-JP" sz="1600" dirty="0">
            <a:solidFill>
              <a:schemeClr val="tx1"/>
            </a:solidFill>
          </a:endParaRPr>
        </a:p>
        <a:p>
          <a:r>
            <a:rPr lang="ja-JP" altLang="en-US" sz="1600" dirty="0">
              <a:solidFill>
                <a:schemeClr val="tx1"/>
              </a:solidFill>
            </a:rPr>
            <a:t>組み合わせを</a:t>
          </a:r>
          <a:endParaRPr lang="en-US" altLang="ja-JP" sz="1600" dirty="0">
            <a:solidFill>
              <a:schemeClr val="tx1"/>
            </a:solidFill>
          </a:endParaRPr>
        </a:p>
        <a:p>
          <a:r>
            <a:rPr lang="ja-JP" altLang="en-US" sz="16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custT="1"/>
      <dgm:spPr>
        <a:solidFill>
          <a:srgbClr val="B8D4D3"/>
        </a:solidFill>
        <a:ln>
          <a:noFill/>
        </a:ln>
      </dgm:spPr>
      <dgm:t>
        <a:bodyPr/>
        <a:lstStyle/>
        <a:p>
          <a:r>
            <a:rPr kumimoji="1" lang="ja-JP" altLang="en-US" sz="1600" dirty="0">
              <a:solidFill>
                <a:schemeClr val="tx1"/>
              </a:solidFill>
            </a:rPr>
            <a:t>コーディネート</a:t>
          </a:r>
          <a:endParaRPr kumimoji="1" lang="en-US" altLang="ja-JP" sz="1600" dirty="0">
            <a:solidFill>
              <a:schemeClr val="tx1"/>
            </a:solidFill>
          </a:endParaRPr>
        </a:p>
        <a:p>
          <a:r>
            <a:rPr kumimoji="1" lang="ja-JP" altLang="en-US" sz="1800"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a:t>
          </a:r>
          <a:r>
            <a:rPr kumimoji="1" lang="ja-JP" altLang="en-US" sz="1800" dirty="0">
              <a:solidFill>
                <a:schemeClr val="tx1"/>
              </a:solidFill>
            </a:rPr>
            <a:t>履歴を確認</a:t>
          </a:r>
          <a:endParaRPr kumimoji="1" lang="ja-JP" altLang="en-US" sz="1600" dirty="0">
            <a:solidFill>
              <a:schemeClr val="tx1"/>
            </a:solidFill>
          </a:endParaRP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kern="1200" dirty="0">
              <a:solidFill>
                <a:schemeClr val="tx1"/>
              </a:solidFill>
            </a:rPr>
            <a:t>ユーザー登録</a:t>
          </a:r>
          <a:endParaRPr kumimoji="1" lang="ja-JP" altLang="en-US" sz="18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solidFill>
                <a:schemeClr val="tx1"/>
              </a:solidFill>
            </a:rPr>
            <a:t>持っている</a:t>
          </a:r>
          <a:endParaRPr kumimoji="1" lang="en-US" altLang="ja-JP" sz="1800" kern="1200" dirty="0">
            <a:solidFill>
              <a:schemeClr val="tx1"/>
            </a:solidFill>
          </a:endParaRPr>
        </a:p>
        <a:p>
          <a:pPr marL="0" lvl="0" indent="0" algn="ctr" defTabSz="800100">
            <a:lnSpc>
              <a:spcPct val="90000"/>
            </a:lnSpc>
            <a:spcBef>
              <a:spcPct val="0"/>
            </a:spcBef>
            <a:spcAft>
              <a:spcPct val="35000"/>
            </a:spcAft>
            <a:buNone/>
          </a:pPr>
          <a:r>
            <a:rPr kumimoji="1" lang="ja-JP" altLang="en-US" sz="18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おすすめの</a:t>
          </a:r>
          <a:endParaRPr lang="en-US" altLang="ja-JP" sz="1600" kern="1200" dirty="0">
            <a:solidFill>
              <a:schemeClr val="tx1"/>
            </a:solidFill>
          </a:endParaRPr>
        </a:p>
        <a:p>
          <a:pPr marL="0" lvl="0" indent="0" algn="ctr" defTabSz="711200">
            <a:lnSpc>
              <a:spcPct val="90000"/>
            </a:lnSpc>
            <a:spcBef>
              <a:spcPct val="0"/>
            </a:spcBef>
            <a:spcAft>
              <a:spcPct val="35000"/>
            </a:spcAft>
            <a:buNone/>
          </a:pPr>
          <a:r>
            <a:rPr lang="ja-JP" altLang="en-US" sz="1600" kern="1200" dirty="0">
              <a:solidFill>
                <a:schemeClr val="tx1"/>
              </a:solidFill>
            </a:rPr>
            <a:t>組み合わせを</a:t>
          </a:r>
          <a:endParaRPr lang="en-US" altLang="ja-JP" sz="1600" kern="1200" dirty="0">
            <a:solidFill>
              <a:schemeClr val="tx1"/>
            </a:solidFill>
          </a:endParaRPr>
        </a:p>
        <a:p>
          <a:pPr marL="0" lvl="0" indent="0" algn="ctr" defTabSz="711200">
            <a:lnSpc>
              <a:spcPct val="90000"/>
            </a:lnSpc>
            <a:spcBef>
              <a:spcPct val="0"/>
            </a:spcBef>
            <a:spcAft>
              <a:spcPct val="35000"/>
            </a:spcAft>
            <a:buNone/>
          </a:pPr>
          <a:r>
            <a:rPr lang="ja-JP" altLang="en-US" sz="16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8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r>
            <a:rPr kumimoji="1" lang="ja-JP" altLang="en-US" sz="1800" kern="1200" dirty="0">
              <a:solidFill>
                <a:schemeClr val="tx1"/>
              </a:solidFill>
            </a:rPr>
            <a:t>履歴を確認</a:t>
          </a:r>
          <a:endParaRPr kumimoji="1" lang="ja-JP" altLang="en-US" sz="1600" kern="1200" dirty="0">
            <a:solidFill>
              <a:schemeClr val="tx1"/>
            </a:solidFill>
          </a:endParaRP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a:t>
            </a:r>
            <a:r>
              <a:rPr kumimoji="1" lang="en-US" altLang="ja-JP" dirty="0"/>
              <a:t>Closet with me</a:t>
            </a:r>
            <a:r>
              <a:rPr kumimoji="1" lang="ja-JP" altLang="en-US" dirty="0"/>
              <a:t>　快適な</a:t>
            </a:r>
            <a:r>
              <a:rPr kumimoji="1" lang="en-US" altLang="ja-JP" dirty="0"/>
              <a:t>1</a:t>
            </a:r>
            <a:r>
              <a:rPr kumimoji="1" lang="ja-JP" altLang="en-US" dirty="0"/>
              <a:t>日の始まりをあなたに」を始めます。</a:t>
            </a:r>
            <a:endParaRPr kumimoji="1" lang="en-US" altLang="ja-JP" dirty="0"/>
          </a:p>
          <a:p>
            <a:r>
              <a:rPr kumimoji="1" lang="ja-JP" altLang="en-US" dirty="0"/>
              <a:t>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1D1C1D"/>
                </a:solidFill>
                <a:effectLst/>
                <a:latin typeface="NotoSansJP"/>
              </a:rPr>
              <a:t>【</a:t>
            </a:r>
            <a:r>
              <a:rPr lang="ja-JP" altLang="en-US" b="0" i="0" dirty="0">
                <a:solidFill>
                  <a:srgbClr val="1D1C1D"/>
                </a:solidFill>
                <a:effectLst/>
                <a:latin typeface="NotoSansJP"/>
              </a:rPr>
              <a:t>松倉</a:t>
            </a:r>
            <a:r>
              <a:rPr lang="en-US" altLang="ja-JP" b="0" i="0" dirty="0">
                <a:solidFill>
                  <a:srgbClr val="1D1C1D"/>
                </a:solidFill>
                <a:effectLst/>
                <a:latin typeface="NotoSansJP"/>
              </a:rPr>
              <a:t>】</a:t>
            </a:r>
            <a:br>
              <a:rPr lang="ja-JP" altLang="en-US" dirty="0"/>
            </a:br>
            <a:r>
              <a:rPr lang="ja-JP" altLang="en-US" b="0" i="0" dirty="0">
                <a:solidFill>
                  <a:srgbClr val="1D1C1D"/>
                </a:solidFill>
                <a:effectLst/>
                <a:latin typeface="NotoSansJP"/>
              </a:rPr>
              <a:t>ここからは、特にこだわった機能を紹介します。１つ目はおすすめの組み合わせ機能です。その日の気温に応じて、おすすめの服装を提案します。提案の基準は気象庁の服装指数を参考にしたり、チーム内での話し合いによって決定しました。</a:t>
            </a:r>
            <a:br>
              <a:rPr lang="ja-JP" altLang="en-US" dirty="0"/>
            </a:br>
            <a:r>
              <a:rPr lang="ja-JP" altLang="en-US" b="0" i="0" dirty="0">
                <a:solidFill>
                  <a:srgbClr val="1D1C1D"/>
                </a:solidFill>
                <a:effectLst/>
                <a:latin typeface="NotoSansJP"/>
              </a:rPr>
              <a:t>天気と気温に関しては、オープンメテオと言われる</a:t>
            </a:r>
            <a:r>
              <a:rPr lang="en-US" altLang="ja-JP" b="0" i="0" dirty="0">
                <a:solidFill>
                  <a:srgbClr val="1D1C1D"/>
                </a:solidFill>
                <a:effectLst/>
                <a:latin typeface="NotoSansJP"/>
              </a:rPr>
              <a:t>API</a:t>
            </a:r>
            <a:r>
              <a:rPr lang="ja-JP" altLang="en-US" b="0" i="0" dirty="0">
                <a:solidFill>
                  <a:srgbClr val="1D1C1D"/>
                </a:solidFill>
                <a:effectLst/>
                <a:latin typeface="NotoSansJP"/>
              </a:rPr>
              <a:t>を使用して取得し、それらのデータと基準値を比較して算出しています。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こちらが実際に神奈川県と北海道で登録した画面です。地域を変更すると、その地域の天気・気温・おすすめの組み合わせが表示されます。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同じ状況でもその人の体感によっては適切な服装も分かれるのではないかと思う方もいらっしゃると思います。</a:t>
            </a:r>
            <a:endParaRPr kumimoji="1" lang="en-US" altLang="ja-JP" dirty="0"/>
          </a:p>
          <a:p>
            <a:r>
              <a:rPr kumimoji="1" lang="ja-JP" altLang="en-US" dirty="0"/>
              <a:t>それを解決するために導入したのがこの指数です。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暑がり・寒がり指数は気温やお勧めする服装に関連しており、ここで設定した情報は後からプロフィール画面で変更することができるので、日々使用を繰り返す中でユーザーの方に調整していただき、より最善に近い服装提案を可能とし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このように、本アプリでは個人の体感も考慮し、より皆さま一人一人にフィットした服装を提案することが可能となっています。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日付、最高気温、最低気温、全件検索のいずれかで検索することができ、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1865777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ここからは、開発にあたってのチームでの取り組みについてお話しします。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endParaRPr kumimoji="1" lang="en-US" altLang="ja-JP" dirty="0"/>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2715601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発表のアジェンダは、大きく分けて</a:t>
            </a:r>
            <a:r>
              <a:rPr kumimoji="1" lang="en-US" altLang="ja-JP" dirty="0"/>
              <a:t>3</a:t>
            </a:r>
            <a:r>
              <a:rPr kumimoji="1" lang="ja-JP" altLang="en-US" dirty="0"/>
              <a:t>つ</a:t>
            </a:r>
            <a:endParaRPr kumimoji="1" lang="en-US" altLang="ja-JP" dirty="0"/>
          </a:p>
          <a:p>
            <a:r>
              <a:rPr lang="en-US" altLang="ja-JP" sz="1200" b="1" dirty="0"/>
              <a:t>1</a:t>
            </a:r>
            <a:r>
              <a:rPr lang="ja-JP" altLang="en-US" sz="1200" b="1" dirty="0"/>
              <a:t> </a:t>
            </a:r>
            <a:r>
              <a:rPr kumimoji="1" lang="ja-JP" altLang="en-US" sz="1200" b="1" dirty="0"/>
              <a:t>制作したアプリの説明</a:t>
            </a:r>
            <a:endParaRPr kumimoji="1" lang="en-US" altLang="ja-JP" sz="1200" b="1" dirty="0"/>
          </a:p>
          <a:p>
            <a:pPr marL="0" indent="0">
              <a:buNone/>
            </a:pPr>
            <a:r>
              <a:rPr lang="en-US" altLang="ja-JP" sz="1200" b="1" dirty="0"/>
              <a:t>2</a:t>
            </a:r>
            <a:r>
              <a:rPr lang="ja-JP" altLang="en-US" sz="1200" b="1" dirty="0"/>
              <a:t> チームとしてこだわった点</a:t>
            </a:r>
            <a:endParaRPr lang="en-US" altLang="ja-JP" sz="1200" dirty="0"/>
          </a:p>
          <a:p>
            <a:pPr marL="0" indent="0">
              <a:buNone/>
            </a:pPr>
            <a:r>
              <a:rPr kumimoji="1" lang="en-US" altLang="ja-JP" sz="1200" b="1" dirty="0"/>
              <a:t>3 </a:t>
            </a:r>
            <a:r>
              <a:rPr kumimoji="1" lang="ja-JP" altLang="en-US" sz="1200" b="1" dirty="0"/>
              <a:t>個人の成長</a:t>
            </a: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で、お話しさせていただきます。</a:t>
            </a:r>
            <a:endParaRPr kumimoji="1" lang="en-US" altLang="ja-JP" dirty="0"/>
          </a:p>
          <a:p>
            <a:pPr marL="0" indent="0">
              <a:buNone/>
            </a:pPr>
            <a:endParaRPr kumimoji="1" lang="ja-JP"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3610220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en-US" altLang="ja-JP" dirty="0"/>
              <a:t>Servlet</a:t>
            </a:r>
            <a:r>
              <a:rPr kumimoji="1" lang="ja-JP" altLang="en-US" dirty="0"/>
              <a:t>や</a:t>
            </a:r>
            <a:r>
              <a:rPr kumimoji="1" lang="en-US" altLang="ja-JP" dirty="0"/>
              <a:t>Dao</a:t>
            </a:r>
            <a:r>
              <a:rPr kumimoji="1" lang="ja-JP" altLang="en-US" dirty="0"/>
              <a:t>など、分担しながらなるべく全ての箇所に全員が関わるように調整し、成長できるように心掛けました。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ja-JP" altLang="en-US" b="0" i="0" dirty="0">
                <a:solidFill>
                  <a:srgbClr val="1D1C1D"/>
                </a:solidFill>
                <a:effectLst/>
                <a:latin typeface="Monaco"/>
              </a:rPr>
              <a:t>今後の反省点が</a:t>
            </a:r>
            <a:r>
              <a:rPr lang="en-US" altLang="ja-JP" b="0" i="0" dirty="0">
                <a:solidFill>
                  <a:srgbClr val="1D1C1D"/>
                </a:solidFill>
                <a:effectLst/>
                <a:latin typeface="Monaco"/>
              </a:rPr>
              <a:t>3</a:t>
            </a:r>
            <a:r>
              <a:rPr lang="ja-JP" altLang="en-US" b="0" i="0" dirty="0">
                <a:solidFill>
                  <a:srgbClr val="1D1C1D"/>
                </a:solidFill>
                <a:effectLst/>
                <a:latin typeface="Monaco"/>
              </a:rPr>
              <a:t>点あります。</a:t>
            </a:r>
          </a:p>
          <a:p>
            <a:pPr algn="l"/>
            <a:r>
              <a:rPr lang="en-US" altLang="ja-JP" b="0" i="0" dirty="0">
                <a:solidFill>
                  <a:srgbClr val="1D1C1D"/>
                </a:solidFill>
                <a:effectLst/>
                <a:latin typeface="Monaco"/>
              </a:rPr>
              <a:t>1</a:t>
            </a:r>
            <a:r>
              <a:rPr lang="ja-JP" altLang="en-US" b="0" i="0" dirty="0">
                <a:solidFill>
                  <a:srgbClr val="1D1C1D"/>
                </a:solidFill>
                <a:effectLst/>
                <a:latin typeface="Monaco"/>
              </a:rPr>
              <a:t>点目は、スケジュール管理です。開発の最終段階では、時間に追われてしまい完成できなかった機能もありました。</a:t>
            </a:r>
          </a:p>
          <a:p>
            <a:pPr algn="l"/>
            <a:r>
              <a:rPr lang="ja-JP" altLang="en-US" b="0" i="0" dirty="0">
                <a:solidFill>
                  <a:srgbClr val="1D1C1D"/>
                </a:solidFill>
                <a:effectLst/>
                <a:latin typeface="Monaco"/>
              </a:rPr>
              <a:t>一つの作業にかかる時間の見積もりが甘かったため、スケジュールが崩れたら新たに作業時間の見積もりを行い、スケジュールを立て直すことが重要だと学びました。</a:t>
            </a:r>
          </a:p>
          <a:p>
            <a:pPr algn="l"/>
            <a:r>
              <a:rPr lang="en-US" altLang="ja-JP" b="0" i="0" dirty="0">
                <a:solidFill>
                  <a:srgbClr val="1D1C1D"/>
                </a:solidFill>
                <a:effectLst/>
                <a:latin typeface="Monaco"/>
              </a:rPr>
              <a:t>2</a:t>
            </a:r>
            <a:r>
              <a:rPr lang="ja-JP" altLang="en-US" b="0" i="0" dirty="0">
                <a:solidFill>
                  <a:srgbClr val="1D1C1D"/>
                </a:solidFill>
                <a:effectLst/>
                <a:latin typeface="Monaco"/>
              </a:rPr>
              <a:t>点目は、認識統一です。開発に入ると気付く認識のずれもあったため、設計段階の話し合いに重きを置くべきだったと感じました。</a:t>
            </a:r>
          </a:p>
          <a:p>
            <a:pPr algn="l"/>
            <a:r>
              <a:rPr lang="en-US" altLang="ja-JP" b="0" i="0" dirty="0">
                <a:solidFill>
                  <a:srgbClr val="1D1C1D"/>
                </a:solidFill>
                <a:effectLst/>
                <a:latin typeface="Monaco"/>
              </a:rPr>
              <a:t>3</a:t>
            </a:r>
            <a:r>
              <a:rPr lang="ja-JP" altLang="en-US" b="0" i="0" dirty="0">
                <a:solidFill>
                  <a:srgbClr val="1D1C1D"/>
                </a:solidFill>
                <a:effectLst/>
                <a:latin typeface="Monaco"/>
              </a:rPr>
              <a:t>点目は、設計書通りに進まなかったことです。</a:t>
            </a:r>
          </a:p>
          <a:p>
            <a:pPr algn="l"/>
            <a:r>
              <a:rPr lang="ja-JP" altLang="en-US" b="0" i="0" dirty="0">
                <a:solidFill>
                  <a:srgbClr val="1D1C1D"/>
                </a:solidFill>
                <a:effectLst/>
                <a:latin typeface="Monaco"/>
              </a:rPr>
              <a:t>開発の最終段階で設計書を振り返った際に、設計書の内容を反映していない部分があることに気づき、急遽、機能実装に取り掛かった場面がありました。</a:t>
            </a:r>
          </a:p>
          <a:p>
            <a:pPr algn="l"/>
            <a:r>
              <a:rPr lang="ja-JP" altLang="en-US" b="0" i="0" dirty="0">
                <a:solidFill>
                  <a:srgbClr val="1D1C1D"/>
                </a:solidFill>
                <a:effectLst/>
                <a:latin typeface="Monaco"/>
              </a:rPr>
              <a:t>これにより、思い込みで開発を進めず、細かくドキュメントを確認する必要があったと気付きました。</a:t>
            </a:r>
          </a:p>
          <a:p>
            <a:pPr algn="l"/>
            <a:r>
              <a:rPr lang="ja-JP" altLang="en-US" b="0" i="0" dirty="0">
                <a:solidFill>
                  <a:srgbClr val="1D1C1D"/>
                </a:solidFill>
                <a:effectLst/>
                <a:latin typeface="Monaco"/>
              </a:rPr>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26</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27</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1D1C1D"/>
                </a:solidFill>
                <a:effectLst/>
                <a:latin typeface="Monaco"/>
              </a:rPr>
              <a:t>まずはわたくし石堂から発表させていただきます。</a:t>
            </a:r>
          </a:p>
          <a:p>
            <a:pPr algn="l"/>
            <a:r>
              <a:rPr lang="en-US" altLang="ja-JP" b="0" i="0" dirty="0">
                <a:solidFill>
                  <a:srgbClr val="1D1C1D"/>
                </a:solidFill>
                <a:effectLst/>
                <a:latin typeface="Monaco"/>
              </a:rPr>
              <a:t>5</a:t>
            </a:r>
            <a:r>
              <a:rPr lang="ja-JP" altLang="en-US" b="0" i="0" dirty="0">
                <a:solidFill>
                  <a:srgbClr val="1D1C1D"/>
                </a:solidFill>
                <a:effectLst/>
                <a:latin typeface="Monaco"/>
              </a:rPr>
              <a:t>月よりできるようになったことは、まず、</a:t>
            </a:r>
            <a:r>
              <a:rPr lang="en-US" altLang="ja-JP" b="0" i="0" dirty="0">
                <a:solidFill>
                  <a:srgbClr val="1D1C1D"/>
                </a:solidFill>
                <a:effectLst/>
                <a:latin typeface="Monaco"/>
              </a:rPr>
              <a:t>DAO</a:t>
            </a:r>
            <a:r>
              <a:rPr lang="ja-JP" altLang="en-US" b="0" i="0" dirty="0">
                <a:solidFill>
                  <a:srgbClr val="1D1C1D"/>
                </a:solidFill>
                <a:effectLst/>
                <a:latin typeface="Monaco"/>
              </a:rPr>
              <a:t>、</a:t>
            </a:r>
            <a:r>
              <a:rPr lang="en-US" altLang="ja-JP" b="0" i="0" dirty="0">
                <a:solidFill>
                  <a:srgbClr val="1D1C1D"/>
                </a:solidFill>
                <a:effectLst/>
                <a:latin typeface="Monaco"/>
              </a:rPr>
              <a:t>model</a:t>
            </a:r>
            <a:r>
              <a:rPr lang="ja-JP" altLang="en-US" b="0" i="0" dirty="0">
                <a:solidFill>
                  <a:srgbClr val="1D1C1D"/>
                </a:solidFill>
                <a:effectLst/>
                <a:latin typeface="Monaco"/>
              </a:rPr>
              <a:t>、</a:t>
            </a:r>
            <a:r>
              <a:rPr lang="en-US" altLang="ja-JP" b="0" i="0" dirty="0">
                <a:solidFill>
                  <a:srgbClr val="1D1C1D"/>
                </a:solidFill>
                <a:effectLst/>
                <a:latin typeface="Monaco"/>
              </a:rPr>
              <a:t>servlet</a:t>
            </a:r>
            <a:r>
              <a:rPr lang="ja-JP" altLang="en-US" b="0" i="0" dirty="0">
                <a:solidFill>
                  <a:srgbClr val="1D1C1D"/>
                </a:solidFill>
                <a:effectLst/>
                <a:latin typeface="Monaco"/>
              </a:rPr>
              <a:t>、</a:t>
            </a:r>
            <a:r>
              <a:rPr lang="en-US" altLang="ja-JP" b="0" i="0" dirty="0">
                <a:solidFill>
                  <a:srgbClr val="1D1C1D"/>
                </a:solidFill>
                <a:effectLst/>
                <a:latin typeface="Monaco"/>
              </a:rPr>
              <a:t>JSP</a:t>
            </a:r>
            <a:r>
              <a:rPr lang="ja-JP" altLang="en-US" b="0" i="0" dirty="0">
                <a:solidFill>
                  <a:srgbClr val="1D1C1D"/>
                </a:solidFill>
                <a:effectLst/>
                <a:latin typeface="Monaco"/>
              </a:rPr>
              <a:t>のつながりを理解することです。</a:t>
            </a:r>
          </a:p>
          <a:p>
            <a:pPr algn="l"/>
            <a:r>
              <a:rPr lang="ja-JP" altLang="en-US" b="0" i="0" dirty="0">
                <a:solidFill>
                  <a:srgbClr val="1D1C1D"/>
                </a:solidFill>
                <a:effectLst/>
                <a:latin typeface="Monaco"/>
              </a:rPr>
              <a:t>次に、プログラミングの際にいい意味で諦めが付き、自分の限界を認めることができました。５月までは３０分や１時間、一人で考え込んでしまっていましたが、今回の開発演習では</a:t>
            </a:r>
            <a:r>
              <a:rPr lang="en-US" altLang="ja-JP" b="0" i="0" dirty="0">
                <a:solidFill>
                  <a:srgbClr val="1D1C1D"/>
                </a:solidFill>
                <a:effectLst/>
                <a:latin typeface="Monaco"/>
              </a:rPr>
              <a:t>10</a:t>
            </a:r>
            <a:r>
              <a:rPr lang="ja-JP" altLang="en-US" b="0" i="0" dirty="0">
                <a:solidFill>
                  <a:srgbClr val="1D1C1D"/>
                </a:solidFill>
                <a:effectLst/>
                <a:latin typeface="Monaco"/>
              </a:rPr>
              <a:t>、</a:t>
            </a:r>
            <a:r>
              <a:rPr lang="en-US" altLang="ja-JP" b="0" i="0" dirty="0">
                <a:solidFill>
                  <a:srgbClr val="1D1C1D"/>
                </a:solidFill>
                <a:effectLst/>
                <a:latin typeface="Monaco"/>
              </a:rPr>
              <a:t>20</a:t>
            </a:r>
            <a:r>
              <a:rPr lang="ja-JP" altLang="en-US" b="0" i="0" dirty="0">
                <a:solidFill>
                  <a:srgbClr val="1D1C1D"/>
                </a:solidFill>
                <a:effectLst/>
                <a:latin typeface="Monaco"/>
              </a:rPr>
              <a:t>分でメンバーや講師に頼ることができました。</a:t>
            </a:r>
          </a:p>
          <a:p>
            <a:pPr algn="l"/>
            <a:r>
              <a:rPr lang="ja-JP" altLang="en-US" b="0" i="0" dirty="0">
                <a:solidFill>
                  <a:srgbClr val="1D1C1D"/>
                </a:solidFill>
                <a:effectLst/>
                <a:latin typeface="Monaco"/>
              </a:rPr>
              <a:t>チーム開発で学んだことは、まず質問形式ではなくても不明点を話しておくことの重要性です。</a:t>
            </a:r>
          </a:p>
          <a:p>
            <a:pPr algn="l"/>
            <a:r>
              <a:rPr lang="ja-JP" altLang="en-US" b="0" i="0" dirty="0">
                <a:solidFill>
                  <a:srgbClr val="1D1C1D"/>
                </a:solidFill>
                <a:effectLst/>
                <a:latin typeface="Monaco"/>
              </a:rPr>
              <a:t>不明点を共有しておくことで、その場では解決できなくてもそのあとメンバーがナレッジとして共有してくれ、効率的に開発を進めることができました。</a:t>
            </a:r>
          </a:p>
          <a:p>
            <a:pPr algn="l"/>
            <a:r>
              <a:rPr lang="ja-JP" altLang="en-US" b="0" i="0" dirty="0">
                <a:solidFill>
                  <a:srgbClr val="1D1C1D"/>
                </a:solidFill>
                <a:effectLst/>
                <a:latin typeface="Monaco"/>
              </a:rPr>
              <a:t>次にスケジュール通りに進めることの難しさです。思い通りに設計や開発が進まない場面が多かったため、リスケジュールをこまめにすることが重要であると学びました。</a:t>
            </a:r>
          </a:p>
          <a:p>
            <a:pPr algn="l"/>
            <a:r>
              <a:rPr lang="ja-JP" altLang="en-US" b="0" i="0" dirty="0">
                <a:solidFill>
                  <a:srgbClr val="1D1C1D"/>
                </a:solidFill>
                <a:effectLst/>
                <a:latin typeface="Monaco"/>
              </a:rPr>
              <a:t>最後に大変だったことは、アプリとして実現可能かを考えながら設計を行うことです。設計段階では理想を追い求めてしまいそうになりますが、グループの技術力と時間を考えながら実現可能なアプリに落とし込むことが、今までに経験のないことだったため非常に苦戦しました。</a:t>
            </a:r>
          </a:p>
          <a:p>
            <a:pPr algn="l"/>
            <a:r>
              <a:rPr lang="ja-JP" altLang="en-US" b="0" i="0" dirty="0">
                <a:solidFill>
                  <a:srgbClr val="1D1C1D"/>
                </a:solidFill>
                <a:effectLst/>
                <a:latin typeface="Monaco"/>
              </a:rPr>
              <a:t>以上です。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28</a:t>
            </a:fld>
            <a:endParaRPr kumimoji="1" lang="ja-JP" altLang="en-US"/>
          </a:p>
        </p:txBody>
      </p:sp>
    </p:spTree>
    <p:extLst>
      <p:ext uri="{BB962C8B-B14F-4D97-AF65-F5344CB8AC3E}">
        <p14:creationId xmlns:p14="http://schemas.microsoft.com/office/powerpoint/2010/main" val="1664110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私が</a:t>
            </a:r>
            <a:r>
              <a:rPr kumimoji="1" lang="en-US" altLang="ja-JP" dirty="0"/>
              <a:t>6</a:t>
            </a:r>
            <a:r>
              <a:rPr kumimoji="1" lang="ja-JP" altLang="en-US" dirty="0"/>
              <a:t>月研修に参加し、</a:t>
            </a:r>
            <a:r>
              <a:rPr kumimoji="1" lang="en-US" altLang="ja-JP" dirty="0"/>
              <a:t>5</a:t>
            </a:r>
            <a:r>
              <a:rPr kumimoji="1" lang="ja-JP" altLang="en-US" dirty="0"/>
              <a:t>月よりできるようになったこととしては、この三点が挙げられます。特に人に教えることと人に頼ることは私の未熟だったコミュニケーション能力を大いに成長させてくれました。</a:t>
            </a:r>
            <a:endParaRPr kumimoji="1" lang="en-US" altLang="ja-JP" dirty="0"/>
          </a:p>
          <a:p>
            <a:r>
              <a:rPr kumimoji="1" lang="ja-JP" altLang="en-US" dirty="0"/>
              <a:t>またチーム開発では作業を分担することで効率を上げることの難しさを実感しました。</a:t>
            </a:r>
            <a:endParaRPr kumimoji="1" lang="en-US" altLang="ja-JP" dirty="0"/>
          </a:p>
          <a:p>
            <a:r>
              <a:rPr kumimoji="1" lang="ja-JP" altLang="en-US" dirty="0"/>
              <a:t>最後に大変だったことは前半二週間で行った要件定義や外部設計のために終わりのないマラソンをするかのような会議が長時間続いたことです。</a:t>
            </a:r>
            <a:endParaRPr kumimoji="1" lang="en-US" altLang="ja-JP" dirty="0"/>
          </a:p>
          <a:p>
            <a:r>
              <a:rPr kumimoji="1" lang="ja-JP" altLang="en-US" dirty="0"/>
              <a:t>心が折れそうになった分、終わった時の解放感はとてもありました。</a:t>
            </a:r>
            <a:endParaRPr kumimoji="1" lang="en-US" altLang="ja-JP" dirty="0"/>
          </a:p>
          <a:p>
            <a:r>
              <a:rPr kumimoji="1" lang="ja-JP" altLang="en-US" dirty="0"/>
              <a:t>以上になります。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29</a:t>
            </a:fld>
            <a:endParaRPr kumimoji="1" lang="ja-JP" altLang="en-US"/>
          </a:p>
        </p:txBody>
      </p:sp>
    </p:spTree>
    <p:extLst>
      <p:ext uri="{BB962C8B-B14F-4D97-AF65-F5344CB8AC3E}">
        <p14:creationId xmlns:p14="http://schemas.microsoft.com/office/powerpoint/2010/main" val="35588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続いて私高井の個人の成長についてです。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月よりできるようになったことは</a:t>
            </a:r>
            <a:r>
              <a:rPr kumimoji="1" lang="ja-JP" altLang="en-US" sz="1200" dirty="0"/>
              <a:t>サーバーサイドの理解を深めることができたことです。</a:t>
            </a:r>
            <a:endParaRPr kumimoji="1" lang="en-US" altLang="ja-JP" dirty="0"/>
          </a:p>
          <a:p>
            <a:r>
              <a:rPr kumimoji="1" lang="en-US" altLang="ja-JP" dirty="0"/>
              <a:t>5</a:t>
            </a:r>
            <a:r>
              <a:rPr kumimoji="1" lang="ja-JP" altLang="en-US" dirty="0"/>
              <a:t>月の名刺管理アプリでは、サーバーサイドは講師の方のサンプルからほとんど変更することができず、理解が追い付いていませんでした。具体的には、</a:t>
            </a:r>
            <a:r>
              <a:rPr kumimoji="1" lang="en-US" altLang="ja-JP" dirty="0"/>
              <a:t>Dao</a:t>
            </a:r>
            <a:r>
              <a:rPr kumimoji="1" lang="ja-JP" altLang="en-US" dirty="0"/>
              <a:t>がどういうものか、何をしているのかすらよくわかっていませんでしたが、今回チームで</a:t>
            </a:r>
            <a:r>
              <a:rPr kumimoji="1" lang="en-US" altLang="ja-JP" dirty="0"/>
              <a:t>1</a:t>
            </a:r>
            <a:r>
              <a:rPr kumimoji="1" lang="ja-JP" altLang="en-US" dirty="0"/>
              <a:t>から制作をすることでチームメンバーにで教えてもらったり、自分で調べたりすることで以前より理解ができるようになったと感じています。</a:t>
            </a:r>
            <a:endParaRPr kumimoji="1" lang="en-US" altLang="ja-JP" dirty="0"/>
          </a:p>
          <a:p>
            <a:r>
              <a:rPr kumimoji="1" lang="ja-JP" altLang="en-US" dirty="0"/>
              <a:t>チーム開発で学んだことは、</a:t>
            </a:r>
            <a:r>
              <a:rPr kumimoji="1" lang="ja-JP" altLang="en-US" sz="1200" dirty="0"/>
              <a:t>認識統一を図ることの大切さ、チームで作業をする楽しさです。</a:t>
            </a:r>
            <a:endParaRPr kumimoji="1" lang="en-US" altLang="ja-JP" sz="1200" dirty="0"/>
          </a:p>
          <a:p>
            <a:r>
              <a:rPr kumimoji="1" lang="ja-JP" altLang="en-US" sz="1200" dirty="0"/>
              <a:t>同じものをイメージして話をしていても、違う想定をしており話がかみ合わないことがあり、しっかりと認識を合わせていく難しさと大切さを学びました。</a:t>
            </a:r>
            <a:endParaRPr kumimoji="1" lang="en-US" altLang="ja-JP" sz="1200" dirty="0"/>
          </a:p>
          <a:p>
            <a:r>
              <a:rPr kumimoji="1" lang="ja-JP" altLang="en-US" sz="1200" dirty="0"/>
              <a:t>チームで作業を分担し、それぞれの箇所を持ち寄って完成した際には大きな達成感を味わうことができ、チームで開発する楽しさを学ぶことができました。</a:t>
            </a:r>
            <a:endParaRPr kumimoji="1" lang="en-US" altLang="ja-JP" sz="1200" dirty="0"/>
          </a:p>
          <a:p>
            <a:r>
              <a:rPr kumimoji="1" lang="ja-JP" altLang="en-US" sz="1200" dirty="0"/>
              <a:t>大変だったことはチームで期限内にタスクを終わらせることです。</a:t>
            </a:r>
            <a:endParaRPr kumimoji="1" lang="en-US" altLang="ja-JP" sz="1200" dirty="0"/>
          </a:p>
          <a:p>
            <a:r>
              <a:rPr kumimoji="1" lang="ja-JP" altLang="en-US" sz="1200" dirty="0"/>
              <a:t>特に、チーム開発の経験がなくプログラミングの知識も浅い状態で「どのくらいの時間でどのくらいの量の作業ができるか」が分からず苦労しました。</a:t>
            </a:r>
            <a:endParaRPr kumimoji="1" lang="en-US" altLang="ja-JP" sz="1200" dirty="0"/>
          </a:p>
          <a:p>
            <a:r>
              <a:rPr kumimoji="1" lang="ja-JP" altLang="en-US" sz="1200" dirty="0"/>
              <a:t>今後はこの研修での学びを活かして頑張っていきたいです。</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30</a:t>
            </a:fld>
            <a:endParaRPr kumimoji="1" lang="ja-JP" altLang="en-US"/>
          </a:p>
        </p:txBody>
      </p:sp>
    </p:spTree>
    <p:extLst>
      <p:ext uri="{BB962C8B-B14F-4D97-AF65-F5344CB8AC3E}">
        <p14:creationId xmlns:p14="http://schemas.microsoft.com/office/powerpoint/2010/main" val="2379968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松倉</a:t>
            </a:r>
            <a:r>
              <a:rPr kumimoji="1" lang="en-US" altLang="ja-JP" dirty="0"/>
              <a:t>】</a:t>
            </a:r>
          </a:p>
          <a:p>
            <a:r>
              <a:rPr kumimoji="1" lang="ja-JP" altLang="en-US" dirty="0"/>
              <a:t>　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33</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・気温に合わせた服装を考えることが苦手で失敗してしまったことがある</a:t>
            </a:r>
            <a:endParaRPr kumimoji="1" lang="en-US" altLang="ja-JP" dirty="0"/>
          </a:p>
          <a:p>
            <a:r>
              <a:rPr kumimoji="1" lang="ja-JP" altLang="en-US" dirty="0"/>
              <a:t>・新社会人になってオフィスカジュアルに悩んでいる</a:t>
            </a:r>
            <a:endParaRPr kumimoji="1" lang="en-US" altLang="ja-JP" dirty="0"/>
          </a:p>
          <a:p>
            <a:r>
              <a:rPr kumimoji="1" lang="ja-JP" altLang="en-US" dirty="0"/>
              <a:t>・毎朝服装を考えることに時間を取られる</a:t>
            </a:r>
            <a:endParaRPr kumimoji="1" lang="en-US" altLang="ja-JP" dirty="0"/>
          </a:p>
          <a:p>
            <a:endParaRPr kumimoji="1" lang="en-US" altLang="ja-JP" dirty="0"/>
          </a:p>
          <a:p>
            <a:r>
              <a:rPr kumimoji="1" lang="en-US" altLang="ja-JP" dirty="0"/>
              <a:t>(</a:t>
            </a:r>
            <a:r>
              <a:rPr kumimoji="1" lang="ja-JP" altLang="en-US" dirty="0"/>
              <a:t>ちなみに、私は大学時代天気予報を見ず薄着で出かけたところ、寒すぎて耐えられずに大学近くの古着屋で急遽トレーナーを購入したことがありました。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endParaRPr kumimoji="1" lang="en-US" altLang="ja-JP" dirty="0"/>
          </a:p>
          <a:p>
            <a:r>
              <a:rPr kumimoji="1" lang="ja-JP" altLang="en-US"/>
              <a:t>平日の朝、社会人が仕事に向かう前に使用することを想定しています。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en-US" altLang="ja-JP" b="0" i="0" dirty="0">
                <a:solidFill>
                  <a:srgbClr val="1D1C1D"/>
                </a:solidFill>
                <a:effectLst/>
                <a:latin typeface="Monaco"/>
              </a:rPr>
              <a:t>Closet</a:t>
            </a:r>
            <a:r>
              <a:rPr lang="ja-JP" altLang="en-US" b="0" i="0" dirty="0">
                <a:solidFill>
                  <a:srgbClr val="1D1C1D"/>
                </a:solidFill>
                <a:effectLst/>
                <a:latin typeface="Monaco"/>
              </a:rPr>
              <a:t>　</a:t>
            </a:r>
            <a:r>
              <a:rPr lang="en-US" altLang="ja-JP" b="0" i="0" dirty="0">
                <a:solidFill>
                  <a:srgbClr val="1D1C1D"/>
                </a:solidFill>
                <a:effectLst/>
                <a:latin typeface="Monaco"/>
              </a:rPr>
              <a:t>with me</a:t>
            </a:r>
            <a:r>
              <a:rPr lang="ja-JP" altLang="en-US" b="0" i="0" dirty="0">
                <a:solidFill>
                  <a:srgbClr val="1D1C1D"/>
                </a:solidFill>
                <a:effectLst/>
                <a:latin typeface="Monaco"/>
              </a:rPr>
              <a:t>の流れを紹介します。</a:t>
            </a:r>
          </a:p>
          <a:p>
            <a:pPr algn="l"/>
            <a:r>
              <a:rPr lang="ja-JP" altLang="en-US" b="0" i="0" dirty="0">
                <a:solidFill>
                  <a:srgbClr val="1D1C1D"/>
                </a:solidFill>
                <a:effectLst/>
                <a:latin typeface="Monaco"/>
              </a:rPr>
              <a:t>まずユーザー登録を行い、持っている服を登録します。おすすめの組み合わせを表示し、その日に合わせた適切な服装を知ることができます。</a:t>
            </a:r>
          </a:p>
          <a:p>
            <a:pPr algn="l"/>
            <a:r>
              <a:rPr lang="ja-JP" altLang="en-US" b="0" i="0" dirty="0">
                <a:solidFill>
                  <a:srgbClr val="1D1C1D"/>
                </a:solidFill>
                <a:effectLst/>
                <a:latin typeface="Monaco"/>
              </a:rPr>
              <a:t>また、その日に実際にユーザーが選んだコーディネートを登録することができ、登録したコーディネートは、コーディネート履歴画面で確認することができます。</a:t>
            </a:r>
          </a:p>
          <a:p>
            <a:pPr algn="l"/>
            <a:r>
              <a:rPr lang="ja-JP" altLang="en-US" b="0" i="0" dirty="0">
                <a:solidFill>
                  <a:srgbClr val="1D1C1D"/>
                </a:solidFill>
                <a:effectLst/>
                <a:latin typeface="Monaco"/>
              </a:rPr>
              <a:t>ユーザーはこのような流れでアプリを使用することを想定しています。</a:t>
            </a:r>
          </a:p>
          <a:p>
            <a:pPr algn="l"/>
            <a:r>
              <a:rPr lang="ja-JP" altLang="en-US" b="0" i="0" dirty="0">
                <a:solidFill>
                  <a:srgbClr val="1D1C1D"/>
                </a:solidFill>
                <a:effectLst/>
                <a:latin typeface="Monaco"/>
              </a:rPr>
              <a:t>詳しい使い方は、次の動画でご説明します。</a:t>
            </a:r>
          </a:p>
          <a:p>
            <a:br>
              <a:rPr lang="ja-JP" altLang="en-US" b="0" i="0" dirty="0">
                <a:solidFill>
                  <a:srgbClr val="1D1C1D"/>
                </a:solidFill>
                <a:effectLst/>
                <a:latin typeface="Monaco"/>
              </a:rPr>
            </a:b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8</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①まず、新規登録をします。</a:t>
            </a:r>
            <a:r>
              <a:rPr kumimoji="1" lang="en-US" altLang="ja-JP" dirty="0"/>
              <a:t>ID</a:t>
            </a:r>
            <a:r>
              <a:rPr kumimoji="1" lang="ja-JP" altLang="en-US" dirty="0"/>
              <a:t>・</a:t>
            </a:r>
            <a:r>
              <a:rPr kumimoji="1" lang="en-US" altLang="ja-JP" dirty="0"/>
              <a:t>PW</a:t>
            </a:r>
            <a:r>
              <a:rPr kumimoji="1" lang="ja-JP" altLang="en-US" dirty="0"/>
              <a:t>・性別を入力します。</a:t>
            </a:r>
            <a:endParaRPr kumimoji="1" lang="en-US" altLang="ja-JP" dirty="0"/>
          </a:p>
          <a:p>
            <a:r>
              <a:rPr kumimoji="1" lang="ja-JP" altLang="en-US" dirty="0"/>
              <a:t>性別で女性かその他を選択すると、この後登場する服のジャンルにスカートが追加されます。</a:t>
            </a:r>
            <a:endParaRPr kumimoji="1" lang="en-US" altLang="ja-JP" dirty="0"/>
          </a:p>
          <a:p>
            <a:r>
              <a:rPr kumimoji="1" lang="ja-JP" altLang="en-US" dirty="0"/>
              <a:t>居住地は、そこに設定した気温の情報を表示します。</a:t>
            </a:r>
            <a:endParaRPr kumimoji="1" lang="en-US" altLang="ja-JP" dirty="0"/>
          </a:p>
          <a:p>
            <a:r>
              <a:rPr kumimoji="1" lang="ja-JP" altLang="en-US" dirty="0"/>
              <a:t>暑がり・寒がり指数を設定します。この機能は後程詳しくご説明いたします。</a:t>
            </a:r>
            <a:endParaRPr kumimoji="1" lang="en-US" altLang="ja-JP" dirty="0"/>
          </a:p>
          <a:p>
            <a:endParaRPr kumimoji="1" lang="en-US" altLang="ja-JP" dirty="0"/>
          </a:p>
          <a:p>
            <a:r>
              <a:rPr kumimoji="1" lang="ja-JP" altLang="en-US" dirty="0"/>
              <a:t>ボタンを押すと確認画面が表示され、登録を押すとアラートが表示されます。</a:t>
            </a:r>
            <a:endParaRPr kumimoji="1" lang="en-US" altLang="ja-JP" dirty="0"/>
          </a:p>
          <a:p>
            <a:endParaRPr kumimoji="1" lang="en-US" altLang="ja-JP" dirty="0"/>
          </a:p>
          <a:p>
            <a:r>
              <a:rPr kumimoji="1" lang="ja-JP" altLang="en-US" dirty="0"/>
              <a:t>②</a:t>
            </a:r>
            <a:r>
              <a:rPr kumimoji="1" lang="en-US" altLang="ja-JP" dirty="0"/>
              <a:t>ID</a:t>
            </a:r>
            <a:r>
              <a:rPr kumimoji="1" lang="ja-JP" altLang="en-US" dirty="0"/>
              <a:t>・</a:t>
            </a:r>
            <a:r>
              <a:rPr kumimoji="1" lang="en-US" altLang="ja-JP" dirty="0"/>
              <a:t>PW</a:t>
            </a:r>
            <a:r>
              <a:rPr kumimoji="1" lang="ja-JP" altLang="en-US" dirty="0"/>
              <a:t>でログインを行います。</a:t>
            </a:r>
            <a:endParaRPr kumimoji="1" lang="en-US" altLang="ja-JP" dirty="0"/>
          </a:p>
          <a:p>
            <a:r>
              <a:rPr kumimoji="1" lang="ja-JP" altLang="en-US" dirty="0"/>
              <a:t>配色とデザインは、朝に使用することを考えてさわやかなイメージに統一するように心掛けました。</a:t>
            </a:r>
            <a:endParaRPr kumimoji="1" lang="en-US" altLang="ja-JP" dirty="0"/>
          </a:p>
          <a:p>
            <a:r>
              <a:rPr kumimoji="1" lang="ja-JP" altLang="en-US" dirty="0"/>
              <a:t>メイン画面には、先程設定した居住地の天気と気温、それらに基づいたおすすめの組み合わせが表示されます。</a:t>
            </a:r>
            <a:endParaRPr kumimoji="1" lang="en-US" altLang="ja-JP" dirty="0"/>
          </a:p>
          <a:p>
            <a:r>
              <a:rPr kumimoji="1" lang="ja-JP" altLang="en-US" dirty="0"/>
              <a:t>操作性を考えて、メニューバーはスクロールしてもずっと表示されるようにしています。</a:t>
            </a:r>
            <a:endParaRPr kumimoji="1" lang="en-US" altLang="ja-JP" dirty="0"/>
          </a:p>
          <a:p>
            <a:endParaRPr kumimoji="1" lang="en-US" altLang="ja-JP" dirty="0"/>
          </a:p>
          <a:p>
            <a:r>
              <a:rPr kumimoji="1" lang="ja-JP" altLang="en-US" dirty="0"/>
              <a:t>③服登録では、自分の持っている服を登録します。</a:t>
            </a:r>
            <a:endParaRPr kumimoji="1" lang="en-US" altLang="ja-JP" dirty="0"/>
          </a:p>
          <a:p>
            <a:r>
              <a:rPr kumimoji="1" lang="ja-JP" altLang="en-US" dirty="0"/>
              <a:t>服の画像をアップロードし、服の種類をプルダウンで選択します。今回は長ズボンで登録します。</a:t>
            </a:r>
            <a:endParaRPr kumimoji="1" lang="en-US" altLang="ja-JP" dirty="0"/>
          </a:p>
          <a:p>
            <a:r>
              <a:rPr kumimoji="1" lang="en-US" altLang="ja-JP" dirty="0"/>
              <a:t>1</a:t>
            </a:r>
            <a:r>
              <a:rPr kumimoji="1" lang="ja-JP" altLang="en-US" dirty="0"/>
              <a:t>回に最大</a:t>
            </a:r>
            <a:r>
              <a:rPr kumimoji="1" lang="en-US" altLang="ja-JP" dirty="0"/>
              <a:t>6</a:t>
            </a:r>
            <a:r>
              <a:rPr kumimoji="1" lang="ja-JP" altLang="en-US" dirty="0"/>
              <a:t>件まで登録することができます。</a:t>
            </a:r>
            <a:endParaRPr kumimoji="1" lang="en-US" altLang="ja-JP" dirty="0"/>
          </a:p>
          <a:p>
            <a:r>
              <a:rPr kumimoji="1" lang="ja-JP" altLang="en-US" dirty="0"/>
              <a:t>確認を押し、登録をするとアラートが表示されます。</a:t>
            </a:r>
            <a:endParaRPr kumimoji="1" lang="en-US" altLang="ja-JP" dirty="0"/>
          </a:p>
          <a:p>
            <a:endParaRPr kumimoji="1" lang="en-US" altLang="ja-JP" dirty="0"/>
          </a:p>
          <a:p>
            <a:r>
              <a:rPr kumimoji="1" lang="ja-JP" altLang="en-US" dirty="0"/>
              <a:t>④一覧では登録した服の一覧がジャンルごとに表示されます。</a:t>
            </a:r>
            <a:endParaRPr kumimoji="1" lang="en-US" altLang="ja-JP" dirty="0"/>
          </a:p>
          <a:p>
            <a:r>
              <a:rPr kumimoji="1" lang="ja-JP" altLang="en-US" dirty="0"/>
              <a:t>先程登録した長ズボンもここに登録されていることが分かると思います。</a:t>
            </a:r>
            <a:endParaRPr kumimoji="1" lang="en-US" altLang="ja-JP" dirty="0"/>
          </a:p>
          <a:p>
            <a:r>
              <a:rPr kumimoji="1" lang="ja-JP" altLang="en-US" dirty="0"/>
              <a:t>更新・削除ボタンでは服の画像を変更したり、服を削除することができます。</a:t>
            </a:r>
            <a:endParaRPr kumimoji="1" lang="en-US" altLang="ja-JP" dirty="0"/>
          </a:p>
          <a:p>
            <a:endParaRPr kumimoji="1" lang="en-US" altLang="ja-JP" dirty="0"/>
          </a:p>
          <a:p>
            <a:r>
              <a:rPr kumimoji="1" lang="ja-JP" altLang="en-US" dirty="0"/>
              <a:t>⑤続いて、コーディネート登録です。</a:t>
            </a:r>
            <a:endParaRPr kumimoji="1" lang="en-US" altLang="ja-JP" dirty="0"/>
          </a:p>
          <a:p>
            <a:r>
              <a:rPr kumimoji="1" lang="ja-JP" altLang="en-US" dirty="0"/>
              <a:t>おすすめの組み合わせに表示されたジャンルに登録されている服からコーディネートを選びます。</a:t>
            </a:r>
            <a:endParaRPr kumimoji="1" lang="en-US" altLang="ja-JP" dirty="0"/>
          </a:p>
          <a:p>
            <a:r>
              <a:rPr kumimoji="1" lang="ja-JP" altLang="en-US" dirty="0"/>
              <a:t>今回は、半袖</a:t>
            </a:r>
            <a:r>
              <a:rPr kumimoji="1" lang="en-US" altLang="ja-JP" dirty="0"/>
              <a:t>1</a:t>
            </a:r>
            <a:r>
              <a:rPr kumimoji="1" lang="ja-JP" altLang="en-US" dirty="0"/>
              <a:t>枚と薄手の長ズボンを</a:t>
            </a:r>
            <a:r>
              <a:rPr kumimoji="1" lang="en-US" altLang="ja-JP" dirty="0"/>
              <a:t>1</a:t>
            </a:r>
            <a:r>
              <a:rPr kumimoji="1" lang="ja-JP" altLang="en-US" dirty="0"/>
              <a:t>枚ずつ選び、登録します。</a:t>
            </a:r>
            <a:endParaRPr kumimoji="1" lang="en-US" altLang="ja-JP" dirty="0"/>
          </a:p>
          <a:p>
            <a:endParaRPr kumimoji="1" lang="en-US" altLang="ja-JP" dirty="0"/>
          </a:p>
          <a:p>
            <a:r>
              <a:rPr kumimoji="1" lang="ja-JP" altLang="en-US" dirty="0"/>
              <a:t>⑥コーディネート履歴では、日付か気温で登録したコーディネートを検索できます。</a:t>
            </a:r>
            <a:endParaRPr kumimoji="1" lang="en-US" altLang="ja-JP" dirty="0"/>
          </a:p>
          <a:p>
            <a:r>
              <a:rPr kumimoji="1" lang="ja-JP" altLang="en-US" dirty="0"/>
              <a:t>このように日付で検索すると、先程登録したものが表示されました。この機能も後程詳しく説明いたします</a:t>
            </a:r>
            <a:endParaRPr kumimoji="1" lang="en-US" altLang="ja-JP" dirty="0"/>
          </a:p>
          <a:p>
            <a:endParaRPr kumimoji="1" lang="en-US" altLang="ja-JP" dirty="0"/>
          </a:p>
          <a:p>
            <a:r>
              <a:rPr kumimoji="1" lang="ja-JP" altLang="en-US" dirty="0"/>
              <a:t>⑦プロフィール画面では、自分のプロフィールの確認・変更ができます。</a:t>
            </a:r>
            <a:endParaRPr kumimoji="1" lang="en-US" altLang="ja-JP" dirty="0"/>
          </a:p>
          <a:p>
            <a:r>
              <a:rPr kumimoji="1" lang="ja-JP" altLang="en-US" dirty="0"/>
              <a:t>暑がり・寒がり指数、居住地など後から変更したいものもこちらで変更できるようになっています。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8447" y="-414338"/>
            <a:ext cx="12928893" cy="7272338"/>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endParaRPr lang="en-US" altLang="ja-JP" dirty="0"/>
          </a:p>
          <a:p>
            <a:r>
              <a:rPr lang="ja-JP" altLang="en-US" dirty="0"/>
              <a:t>その日の気温に合わせておすすめの服装を提案</a:t>
            </a:r>
            <a:endParaRPr lang="en-US" altLang="ja-JP" dirty="0"/>
          </a:p>
          <a:p>
            <a:pPr marL="0" indent="0">
              <a:buNone/>
            </a:pPr>
            <a:r>
              <a:rPr lang="ja-JP" altLang="en-US" dirty="0"/>
              <a:t>　→おすすめする服が変化</a:t>
            </a:r>
            <a:endParaRPr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838200" y="3873506"/>
            <a:ext cx="3514120"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547548" y="3873505"/>
            <a:ext cx="3514121"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normAutofit/>
          </a:bodyPr>
          <a:lstStyle/>
          <a:p>
            <a:pPr algn="ctr"/>
            <a:r>
              <a:rPr lang="ja-JP" altLang="en-US" sz="2800" dirty="0"/>
              <a:t>神奈川県</a:t>
            </a:r>
            <a:endParaRPr kumimoji="1" lang="ja-JP" altLang="en-US" sz="2800"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normAutofit/>
          </a:bodyPr>
          <a:lstStyle/>
          <a:p>
            <a:pPr algn="ctr"/>
            <a:r>
              <a:rPr kumimoji="1" lang="ja-JP" altLang="en-US" sz="2800" dirty="0"/>
              <a:t>北海道</a:t>
            </a:r>
          </a:p>
        </p:txBody>
      </p:sp>
      <p:pic>
        <p:nvPicPr>
          <p:cNvPr id="7" name="コンテンツ プレースホルダー 6" descr="グラフィカル ユーザー インターフェイス, アプリケーション&#10;&#10;自動的に生成された説明">
            <a:extLst>
              <a:ext uri="{FF2B5EF4-FFF2-40B4-BE49-F238E27FC236}">
                <a16:creationId xmlns:a16="http://schemas.microsoft.com/office/drawing/2014/main" id="{5D89175A-0D5A-46BE-A0C2-D1AF92939C1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1513" t="33993" r="22935" b="14998"/>
          <a:stretch/>
        </p:blipFill>
        <p:spPr>
          <a:xfrm>
            <a:off x="200026" y="2505075"/>
            <a:ext cx="5797550" cy="3169537"/>
          </a:xfrm>
          <a:ln w="38100">
            <a:solidFill>
              <a:schemeClr val="accent1">
                <a:lumMod val="50000"/>
              </a:schemeClr>
            </a:solidFill>
          </a:ln>
        </p:spPr>
      </p:pic>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9" name="図 8" descr="グラフィカル ユーザー インターフェイス&#10;&#10;自動的に生成された説明">
            <a:extLst>
              <a:ext uri="{FF2B5EF4-FFF2-40B4-BE49-F238E27FC236}">
                <a16:creationId xmlns:a16="http://schemas.microsoft.com/office/drawing/2014/main" id="{DF52C907-4935-432A-87CC-7E61B8DCB6EB}"/>
              </a:ext>
            </a:extLst>
          </p:cNvPr>
          <p:cNvPicPr>
            <a:picLocks noChangeAspect="1"/>
          </p:cNvPicPr>
          <p:nvPr/>
        </p:nvPicPr>
        <p:blipFill rotWithShape="1">
          <a:blip r:embed="rId4">
            <a:extLst>
              <a:ext uri="{28A0092B-C50C-407E-A947-70E740481C1C}">
                <a14:useLocalDpi xmlns:a14="http://schemas.microsoft.com/office/drawing/2010/main" val="0"/>
              </a:ext>
            </a:extLst>
          </a:blip>
          <a:srcRect l="21407" t="35436" r="22577" b="14600"/>
          <a:stretch/>
        </p:blipFill>
        <p:spPr>
          <a:xfrm>
            <a:off x="5997575" y="2505074"/>
            <a:ext cx="6117538" cy="3169537"/>
          </a:xfrm>
          <a:prstGeom prst="rect">
            <a:avLst/>
          </a:prstGeom>
          <a:ln w="38100">
            <a:solidFill>
              <a:schemeClr val="accent1">
                <a:lumMod val="50000"/>
              </a:schemeClr>
            </a:solidFill>
          </a:ln>
        </p:spPr>
      </p:pic>
      <p:sp>
        <p:nvSpPr>
          <p:cNvPr id="14" name="正方形/長方形 13">
            <a:extLst>
              <a:ext uri="{FF2B5EF4-FFF2-40B4-BE49-F238E27FC236}">
                <a16:creationId xmlns:a16="http://schemas.microsoft.com/office/drawing/2014/main" id="{8FDFBA00-4C81-4348-8F21-C1EC8263AB49}"/>
              </a:ext>
            </a:extLst>
          </p:cNvPr>
          <p:cNvSpPr/>
          <p:nvPr/>
        </p:nvSpPr>
        <p:spPr>
          <a:xfrm>
            <a:off x="519907" y="4506712"/>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75AC83B-4334-4380-82FD-FDFA1FF14179}"/>
              </a:ext>
            </a:extLst>
          </p:cNvPr>
          <p:cNvSpPr/>
          <p:nvPr/>
        </p:nvSpPr>
        <p:spPr>
          <a:xfrm>
            <a:off x="6477450" y="4506711"/>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2491977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暑がり・寒がり指数</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a:ln w="38100">
            <a:solidFill>
              <a:srgbClr val="230647"/>
            </a:solidFill>
          </a:ln>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3686175" y="3429000"/>
            <a:ext cx="3083205" cy="3254292"/>
          </a:xfrm>
          <a:prstGeom prst="rect">
            <a:avLst/>
          </a:prstGeom>
          <a:ln w="38100">
            <a:solidFill>
              <a:srgbClr val="230647"/>
            </a:solidFill>
          </a:ln>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a:t>
            </a:r>
            <a:r>
              <a:rPr lang="ja-JP" altLang="en-US" b="1" dirty="0"/>
              <a:t>指数</a:t>
            </a:r>
            <a:endParaRPr kumimoji="1" lang="ja-JP" altLang="en-US" b="1" dirty="0"/>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360F5258-0DFA-4169-BE41-6DF5DF2EF46A}"/>
              </a:ext>
            </a:extLst>
          </p:cNvPr>
          <p:cNvPicPr>
            <a:picLocks noChangeAspect="1"/>
          </p:cNvPicPr>
          <p:nvPr/>
        </p:nvPicPr>
        <p:blipFill rotWithShape="1">
          <a:blip r:embed="rId3"/>
          <a:srcRect l="6047" r="7599"/>
          <a:stretch/>
        </p:blipFill>
        <p:spPr>
          <a:xfrm>
            <a:off x="6225609" y="2642213"/>
            <a:ext cx="5829302" cy="3837142"/>
          </a:xfrm>
          <a:prstGeom prst="rect">
            <a:avLst/>
          </a:prstGeom>
          <a:ln w="28575">
            <a:solidFill>
              <a:srgbClr val="230647"/>
            </a:solidFill>
          </a:ln>
        </p:spPr>
      </p:pic>
      <p:pic>
        <p:nvPicPr>
          <p:cNvPr id="12" name="図 11">
            <a:extLst>
              <a:ext uri="{FF2B5EF4-FFF2-40B4-BE49-F238E27FC236}">
                <a16:creationId xmlns:a16="http://schemas.microsoft.com/office/drawing/2014/main" id="{01EA859A-F4B1-47F1-BFBD-5989C89417E8}"/>
              </a:ext>
            </a:extLst>
          </p:cNvPr>
          <p:cNvPicPr>
            <a:picLocks noChangeAspect="1"/>
          </p:cNvPicPr>
          <p:nvPr/>
        </p:nvPicPr>
        <p:blipFill rotWithShape="1">
          <a:blip r:embed="rId4"/>
          <a:srcRect l="6227" r="5748"/>
          <a:stretch/>
        </p:blipFill>
        <p:spPr>
          <a:xfrm>
            <a:off x="142874" y="2642756"/>
            <a:ext cx="5942013" cy="3836599"/>
          </a:xfrm>
          <a:prstGeom prst="rect">
            <a:avLst/>
          </a:prstGeom>
          <a:ln w="28575">
            <a:solidFill>
              <a:srgbClr val="230647"/>
            </a:solidFill>
          </a:ln>
        </p:spPr>
      </p:pic>
      <p:sp>
        <p:nvSpPr>
          <p:cNvPr id="13" name="正方形/長方形 12">
            <a:extLst>
              <a:ext uri="{FF2B5EF4-FFF2-40B4-BE49-F238E27FC236}">
                <a16:creationId xmlns:a16="http://schemas.microsoft.com/office/drawing/2014/main" id="{3AECE515-0461-4309-A390-8614E139DE22}"/>
              </a:ext>
            </a:extLst>
          </p:cNvPr>
          <p:cNvSpPr/>
          <p:nvPr/>
        </p:nvSpPr>
        <p:spPr>
          <a:xfrm>
            <a:off x="370908" y="5029200"/>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466455" y="5029200"/>
            <a:ext cx="5157787" cy="130557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4151608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7DE12300-3A14-4FEC-AB1A-50C8BC5CFAD8}"/>
              </a:ext>
            </a:extLst>
          </p:cNvPr>
          <p:cNvPicPr>
            <a:picLocks noChangeAspect="1"/>
          </p:cNvPicPr>
          <p:nvPr/>
        </p:nvPicPr>
        <p:blipFill>
          <a:blip r:embed="rId3"/>
          <a:stretch>
            <a:fillRect/>
          </a:stretch>
        </p:blipFill>
        <p:spPr>
          <a:xfrm>
            <a:off x="1409690" y="3643313"/>
            <a:ext cx="9386032" cy="3063875"/>
          </a:xfrm>
          <a:prstGeom prst="rect">
            <a:avLst/>
          </a:prstGeom>
          <a:ln w="38100">
            <a:solidFill>
              <a:srgbClr val="230647"/>
            </a:solidFill>
          </a:ln>
        </p:spPr>
      </p:pic>
    </p:spTree>
    <p:extLst>
      <p:ext uri="{BB962C8B-B14F-4D97-AF65-F5344CB8AC3E}">
        <p14:creationId xmlns:p14="http://schemas.microsoft.com/office/powerpoint/2010/main" val="2939345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a:t>
            </a:r>
            <a:r>
              <a:rPr kumimoji="1" lang="ja-JP" altLang="en-US" b="1" dirty="0"/>
              <a:t>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2396350098"/>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53AF7319-92E2-42BC-8013-3720B348394B}"/>
              </a:ext>
            </a:extLst>
          </p:cNvPr>
          <p:cNvSpPr txBox="1"/>
          <p:nvPr/>
        </p:nvSpPr>
        <p:spPr>
          <a:xfrm>
            <a:off x="8722759" y="5856270"/>
            <a:ext cx="7578904" cy="923330"/>
          </a:xfrm>
          <a:prstGeom prst="rect">
            <a:avLst/>
          </a:prstGeom>
          <a:noFill/>
        </p:spPr>
        <p:txBody>
          <a:bodyPr wrap="square" rtlCol="0">
            <a:spAutoFit/>
          </a:bodyPr>
          <a:lstStyle/>
          <a:p>
            <a:r>
              <a:rPr kumimoji="1" lang="ja-JP" altLang="en-US" dirty="0"/>
              <a:t>実施日</a:t>
            </a:r>
            <a:r>
              <a:rPr kumimoji="1" lang="en-US" altLang="ja-JP" dirty="0"/>
              <a:t>:2023</a:t>
            </a:r>
            <a:r>
              <a:rPr kumimoji="1" lang="ja-JP" altLang="en-US" dirty="0"/>
              <a:t>年</a:t>
            </a:r>
            <a:r>
              <a:rPr kumimoji="1" lang="en-US" altLang="ja-JP" dirty="0"/>
              <a:t>6</a:t>
            </a:r>
            <a:r>
              <a:rPr kumimoji="1" lang="ja-JP" altLang="en-US" dirty="0"/>
              <a:t>月</a:t>
            </a:r>
            <a:r>
              <a:rPr kumimoji="1" lang="en-US" altLang="ja-JP" dirty="0"/>
              <a:t>27</a:t>
            </a:r>
            <a:r>
              <a:rPr kumimoji="1" lang="ja-JP" altLang="en-US" dirty="0"/>
              <a:t>日</a:t>
            </a:r>
            <a:r>
              <a:rPr kumimoji="1" lang="en-US" altLang="ja-JP" dirty="0"/>
              <a:t>(</a:t>
            </a:r>
            <a:r>
              <a:rPr kumimoji="1" lang="ja-JP" altLang="en-US" dirty="0"/>
              <a:t>火</a:t>
            </a:r>
            <a:r>
              <a:rPr kumimoji="1" lang="en-US" altLang="ja-JP" dirty="0"/>
              <a:t>)</a:t>
            </a:r>
          </a:p>
          <a:p>
            <a:r>
              <a:rPr kumimoji="1" lang="ja-JP" altLang="en-US" dirty="0"/>
              <a:t>実施者</a:t>
            </a:r>
            <a:r>
              <a:rPr kumimoji="1" lang="en-US" altLang="ja-JP" dirty="0"/>
              <a:t>:</a:t>
            </a:r>
            <a:r>
              <a:rPr kumimoji="1" lang="ja-JP" altLang="en-US" dirty="0"/>
              <a:t>チーム</a:t>
            </a:r>
            <a:r>
              <a:rPr kumimoji="1" lang="en-US" altLang="ja-JP" dirty="0"/>
              <a:t>A</a:t>
            </a:r>
            <a:r>
              <a:rPr kumimoji="1" lang="ja-JP" altLang="en-US" dirty="0"/>
              <a:t>型メンバー</a:t>
            </a:r>
            <a:r>
              <a:rPr kumimoji="1" lang="en-US" altLang="ja-JP" dirty="0"/>
              <a:t>T</a:t>
            </a:r>
          </a:p>
          <a:p>
            <a:endParaRPr kumimoji="1" lang="ja-JP" altLang="en-US" dirty="0"/>
          </a:p>
        </p:txBody>
      </p:sp>
      <p:sp>
        <p:nvSpPr>
          <p:cNvPr id="10" name="正方形/長方形 9">
            <a:extLst>
              <a:ext uri="{FF2B5EF4-FFF2-40B4-BE49-F238E27FC236}">
                <a16:creationId xmlns:a16="http://schemas.microsoft.com/office/drawing/2014/main" id="{8A309278-A291-4CBF-80CF-1FC85E0201B9}"/>
              </a:ext>
            </a:extLst>
          </p:cNvPr>
          <p:cNvSpPr/>
          <p:nvPr/>
        </p:nvSpPr>
        <p:spPr>
          <a:xfrm>
            <a:off x="431120" y="4302211"/>
            <a:ext cx="11305393" cy="923330"/>
          </a:xfrm>
          <a:prstGeom prst="rect">
            <a:avLst/>
          </a:prstGeom>
          <a:noFill/>
          <a:ln w="57150">
            <a:solidFill>
              <a:srgbClr val="CA3032"/>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038747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a:t>
            </a:r>
            <a:r>
              <a:rPr lang="ja-JP" altLang="en-US" b="1" dirty="0"/>
              <a:t>チームでの取り組み</a:t>
            </a:r>
            <a:endParaRPr kumimoji="1" lang="ja-JP" altLang="en-US" b="1" dirty="0"/>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5995687" y="273461"/>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16595" y="-18925"/>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272822" y="2549236"/>
            <a:ext cx="7434442" cy="1077218"/>
          </a:xfrm>
          <a:prstGeom prst="rect">
            <a:avLst/>
          </a:prstGeom>
          <a:noFill/>
        </p:spPr>
        <p:txBody>
          <a:bodyPr wrap="square" rtlCol="0">
            <a:spAutoFit/>
          </a:bodyPr>
          <a:lstStyle/>
          <a:p>
            <a:pPr algn="ctr"/>
            <a:r>
              <a:rPr lang="ja-JP" altLang="en-US" sz="3200" dirty="0"/>
              <a:t>チームの取り組みについて</a:t>
            </a:r>
            <a:endParaRPr lang="en-US" altLang="ja-JP" sz="3200" dirty="0"/>
          </a:p>
          <a:p>
            <a:pPr algn="ctr"/>
            <a:r>
              <a:rPr lang="ja-JP" altLang="en-US" sz="3200" dirty="0"/>
              <a:t>お話しします</a:t>
            </a:r>
            <a:endParaRPr kumimoji="1" lang="en-US" altLang="ja-JP" sz="3200" dirty="0"/>
          </a:p>
        </p:txBody>
      </p:sp>
    </p:spTree>
    <p:extLst>
      <p:ext uri="{BB962C8B-B14F-4D97-AF65-F5344CB8AC3E}">
        <p14:creationId xmlns:p14="http://schemas.microsoft.com/office/powerpoint/2010/main" val="1522282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3000" dirty="0">
                <a:solidFill>
                  <a:srgbClr val="230647"/>
                </a:solidFill>
              </a:rPr>
              <a:t>チーム</a:t>
            </a:r>
            <a:r>
              <a:rPr lang="en-US" altLang="ja-JP" sz="3000" dirty="0">
                <a:solidFill>
                  <a:srgbClr val="230647"/>
                </a:solidFill>
              </a:rPr>
              <a:t>A</a:t>
            </a:r>
            <a:r>
              <a:rPr lang="ja-JP" altLang="en-US" sz="3000" dirty="0">
                <a:solidFill>
                  <a:srgbClr val="230647"/>
                </a:solidFill>
              </a:rPr>
              <a:t>型</a:t>
            </a:r>
            <a:endParaRPr lang="en-US" altLang="ja-JP" sz="30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四角形: 角を丸くする 4">
            <a:extLst>
              <a:ext uri="{FF2B5EF4-FFF2-40B4-BE49-F238E27FC236}">
                <a16:creationId xmlns:a16="http://schemas.microsoft.com/office/drawing/2014/main" id="{F422056D-AB98-43D2-AE4A-843A03F27A2C}"/>
              </a:ext>
            </a:extLst>
          </p:cNvPr>
          <p:cNvSpPr/>
          <p:nvPr/>
        </p:nvSpPr>
        <p:spPr>
          <a:xfrm>
            <a:off x="431120" y="1519423"/>
            <a:ext cx="11141755" cy="4657540"/>
          </a:xfrm>
          <a:prstGeom prst="roundRect">
            <a:avLst/>
          </a:prstGeom>
          <a:noFill/>
          <a:ln w="5715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519120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3" name="表 2">
            <a:extLst>
              <a:ext uri="{FF2B5EF4-FFF2-40B4-BE49-F238E27FC236}">
                <a16:creationId xmlns:a16="http://schemas.microsoft.com/office/drawing/2014/main" id="{D6D2C904-E733-40E8-B4C0-CF645A750ADB}"/>
              </a:ext>
            </a:extLst>
          </p:cNvPr>
          <p:cNvGraphicFramePr>
            <a:graphicFrameLocks noGrp="1"/>
          </p:cNvGraphicFramePr>
          <p:nvPr>
            <p:extLst>
              <p:ext uri="{D42A27DB-BD31-4B8C-83A1-F6EECF244321}">
                <p14:modId xmlns:p14="http://schemas.microsoft.com/office/powerpoint/2010/main" val="226458019"/>
              </p:ext>
            </p:extLst>
          </p:nvPr>
        </p:nvGraphicFramePr>
        <p:xfrm>
          <a:off x="431120" y="1884548"/>
          <a:ext cx="10257182" cy="2743200"/>
        </p:xfrm>
        <a:graphic>
          <a:graphicData uri="http://schemas.openxmlformats.org/drawingml/2006/table">
            <a:tbl>
              <a:tblPr firstRow="1" bandRow="1">
                <a:tableStyleId>{5C22544A-7EE6-4342-B048-85BDC9FD1C3A}</a:tableStyleId>
              </a:tblPr>
              <a:tblGrid>
                <a:gridCol w="4912405">
                  <a:extLst>
                    <a:ext uri="{9D8B030D-6E8A-4147-A177-3AD203B41FA5}">
                      <a16:colId xmlns:a16="http://schemas.microsoft.com/office/drawing/2014/main" val="138331257"/>
                    </a:ext>
                  </a:extLst>
                </a:gridCol>
                <a:gridCol w="5344777">
                  <a:extLst>
                    <a:ext uri="{9D8B030D-6E8A-4147-A177-3AD203B41FA5}">
                      <a16:colId xmlns:a16="http://schemas.microsoft.com/office/drawing/2014/main" val="284532"/>
                    </a:ext>
                  </a:extLst>
                </a:gridCol>
              </a:tblGrid>
              <a:tr h="353627">
                <a:tc>
                  <a:txBody>
                    <a:bodyPr/>
                    <a:lstStyle/>
                    <a:p>
                      <a:pPr algn="ctr"/>
                      <a:r>
                        <a:rPr kumimoji="1" lang="ja-JP" altLang="en-US" b="1" dirty="0">
                          <a:solidFill>
                            <a:srgbClr val="230647"/>
                          </a:solidFill>
                        </a:rPr>
                        <a:t>チームとして意識すること</a:t>
                      </a:r>
                    </a:p>
                  </a:txBody>
                  <a:tcPr>
                    <a:solidFill>
                      <a:srgbClr val="B8D4D3"/>
                    </a:solidFill>
                  </a:tcPr>
                </a:tc>
                <a:tc>
                  <a:txBody>
                    <a:bodyPr/>
                    <a:lstStyle/>
                    <a:p>
                      <a:pPr algn="ctr"/>
                      <a:r>
                        <a:rPr kumimoji="1" lang="ja-JP" altLang="en-US" b="1" dirty="0">
                          <a:solidFill>
                            <a:srgbClr val="230647"/>
                          </a:solidFill>
                        </a:rPr>
                        <a:t>具体的に</a:t>
                      </a:r>
                      <a:r>
                        <a:rPr kumimoji="1" lang="en-US" altLang="ja-JP" b="1" dirty="0">
                          <a:solidFill>
                            <a:srgbClr val="230647"/>
                          </a:solidFill>
                        </a:rPr>
                        <a:t>…</a:t>
                      </a:r>
                      <a:endParaRPr kumimoji="1" lang="ja-JP" altLang="en-US" b="1" dirty="0">
                        <a:solidFill>
                          <a:srgbClr val="230647"/>
                        </a:solidFill>
                      </a:endParaRPr>
                    </a:p>
                  </a:txBody>
                  <a:tcPr>
                    <a:solidFill>
                      <a:srgbClr val="B8D4D3"/>
                    </a:solidFill>
                  </a:tcPr>
                </a:tc>
                <a:extLst>
                  <a:ext uri="{0D108BD9-81ED-4DB2-BD59-A6C34878D82A}">
                    <a16:rowId xmlns:a16="http://schemas.microsoft.com/office/drawing/2014/main" val="124071576"/>
                  </a:ext>
                </a:extLst>
              </a:tr>
              <a:tr h="353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ja-JP" altLang="en-US" dirty="0"/>
                        <a:t>進捗を確認し合い活動できた</a:t>
                      </a:r>
                      <a:endParaRPr kumimoji="1" lang="en-US" altLang="ja-JP" dirty="0"/>
                    </a:p>
                  </a:txBody>
                  <a:tcPr>
                    <a:solidFill>
                      <a:srgbClr val="B8D4D3"/>
                    </a:solidFill>
                  </a:tcPr>
                </a:tc>
                <a:extLst>
                  <a:ext uri="{0D108BD9-81ED-4DB2-BD59-A6C34878D82A}">
                    <a16:rowId xmlns:a16="http://schemas.microsoft.com/office/drawing/2014/main" val="2841570404"/>
                  </a:ext>
                </a:extLst>
              </a:tr>
              <a:tr h="353627">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1440737231"/>
                  </a:ext>
                </a:extLst>
              </a:tr>
              <a:tr h="61037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183718598"/>
                  </a:ext>
                </a:extLst>
              </a:tr>
              <a:tr h="61037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3841552188"/>
                  </a:ext>
                </a:extLst>
              </a:tr>
              <a:tr h="353627">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3986654843"/>
                  </a:ext>
                </a:extLst>
              </a:tr>
            </a:tbl>
          </a:graphicData>
        </a:graphic>
      </p:graphicFrame>
    </p:spTree>
    <p:extLst>
      <p:ext uri="{BB962C8B-B14F-4D97-AF65-F5344CB8AC3E}">
        <p14:creationId xmlns:p14="http://schemas.microsoft.com/office/powerpoint/2010/main" val="3585779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a:ln w="38100">
            <a:solidFill>
              <a:schemeClr val="accent1">
                <a:lumMod val="50000"/>
              </a:schemeClr>
            </a:solidFill>
          </a:ln>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a:ln w="38100">
            <a:solidFill>
              <a:schemeClr val="accent1">
                <a:lumMod val="50000"/>
              </a:schemeClr>
            </a:solidFill>
          </a:ln>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a:ln w="38100">
            <a:solidFill>
              <a:schemeClr val="accent1">
                <a:lumMod val="50000"/>
              </a:schemeClr>
            </a:solidFill>
          </a:ln>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p>
        </p:txBody>
      </p:sp>
    </p:spTree>
    <p:extLst>
      <p:ext uri="{BB962C8B-B14F-4D97-AF65-F5344CB8AC3E}">
        <p14:creationId xmlns:p14="http://schemas.microsoft.com/office/powerpoint/2010/main" val="2116657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a:xfrm>
            <a:off x="838200" y="1595438"/>
            <a:ext cx="10515600" cy="4351338"/>
          </a:xfrm>
        </p:spPr>
        <p:txBody>
          <a:bodyPr/>
          <a:lstStyle/>
          <a:p>
            <a:r>
              <a:rPr kumimoji="1" lang="ja-JP" altLang="en-US" sz="2400" dirty="0"/>
              <a:t>進捗管理</a:t>
            </a:r>
            <a:r>
              <a:rPr kumimoji="1" lang="en-US" altLang="ja-JP" sz="2400" dirty="0"/>
              <a:t>Excel</a:t>
            </a:r>
            <a:r>
              <a:rPr kumimoji="1" lang="ja-JP" altLang="en-US" sz="2400" dirty="0"/>
              <a:t>ファイル</a:t>
            </a:r>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9246"/>
          <a:stretch/>
        </p:blipFill>
        <p:spPr>
          <a:xfrm>
            <a:off x="502332" y="2457450"/>
            <a:ext cx="11187336" cy="4043178"/>
          </a:xfrm>
          <a:prstGeom prst="rect">
            <a:avLst/>
          </a:prstGeom>
          <a:ln w="38100">
            <a:solidFill>
              <a:schemeClr val="accent1">
                <a:lumMod val="50000"/>
              </a:schemeClr>
            </a:solidFill>
          </a:ln>
        </p:spPr>
      </p:pic>
      <p:sp>
        <p:nvSpPr>
          <p:cNvPr id="5" name="テキスト ボックス 4">
            <a:extLst>
              <a:ext uri="{FF2B5EF4-FFF2-40B4-BE49-F238E27FC236}">
                <a16:creationId xmlns:a16="http://schemas.microsoft.com/office/drawing/2014/main" id="{627CFD23-9FB2-4176-8797-D39EDCF321B0}"/>
              </a:ext>
            </a:extLst>
          </p:cNvPr>
          <p:cNvSpPr txBox="1"/>
          <p:nvPr/>
        </p:nvSpPr>
        <p:spPr>
          <a:xfrm>
            <a:off x="1071562" y="6500628"/>
            <a:ext cx="5529263" cy="369332"/>
          </a:xfrm>
          <a:prstGeom prst="rect">
            <a:avLst/>
          </a:prstGeom>
          <a:noFill/>
        </p:spPr>
        <p:txBody>
          <a:bodyPr wrap="square" rtlCol="0">
            <a:spAutoFit/>
          </a:bodyPr>
          <a:lstStyle/>
          <a:p>
            <a:r>
              <a:rPr kumimoji="1" lang="ja-JP" altLang="en-US" dirty="0"/>
              <a:t>↑進捗管理に使用した</a:t>
            </a:r>
            <a:r>
              <a:rPr kumimoji="1" lang="en-US" altLang="ja-JP" dirty="0"/>
              <a:t>Excel</a:t>
            </a:r>
            <a:r>
              <a:rPr kumimoji="1" lang="ja-JP" altLang="en-US" dirty="0"/>
              <a:t>ファイル</a:t>
            </a:r>
          </a:p>
        </p:txBody>
      </p:sp>
    </p:spTree>
    <p:extLst>
      <p:ext uri="{BB962C8B-B14F-4D97-AF65-F5344CB8AC3E}">
        <p14:creationId xmlns:p14="http://schemas.microsoft.com/office/powerpoint/2010/main" val="82369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a:xfrm>
            <a:off x="261257" y="1690688"/>
            <a:ext cx="12293600" cy="4522603"/>
          </a:xfrm>
        </p:spPr>
        <p:txBody>
          <a:bodyPr>
            <a:normAutofit fontScale="92500" lnSpcReduction="1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a:t>
            </a:r>
            <a:r>
              <a:rPr kumimoji="1" lang="ja-JP" altLang="en-US" sz="2600" dirty="0"/>
              <a:t>時間に追われ、実装したい機能</a:t>
            </a:r>
            <a:r>
              <a:rPr kumimoji="1" lang="en-US" altLang="ja-JP" sz="2600" dirty="0"/>
              <a:t>(</a:t>
            </a:r>
            <a:r>
              <a:rPr lang="ja-JP" altLang="en-US" sz="2600" dirty="0"/>
              <a:t>削除と編集が</a:t>
            </a:r>
            <a:r>
              <a:rPr lang="en-US" altLang="ja-JP" sz="2600" dirty="0"/>
              <a:t>6</a:t>
            </a:r>
            <a:r>
              <a:rPr lang="ja-JP" altLang="en-US" sz="2600" dirty="0"/>
              <a:t>件ずつできる</a:t>
            </a:r>
            <a:r>
              <a:rPr kumimoji="1" lang="en-US" altLang="ja-JP" sz="2600" dirty="0"/>
              <a:t>)</a:t>
            </a:r>
            <a:r>
              <a:rPr kumimoji="1" lang="ja-JP" altLang="en-US" sz="2600" dirty="0"/>
              <a:t>が完成できなかった</a:t>
            </a:r>
            <a:endParaRPr kumimoji="1" lang="en-US" altLang="ja-JP" sz="2600" dirty="0"/>
          </a:p>
          <a:p>
            <a:pPr marL="0" indent="0">
              <a:buNone/>
            </a:pPr>
            <a:r>
              <a:rPr kumimoji="1" lang="ja-JP" altLang="en-US" dirty="0"/>
              <a:t>　→一つ一つの作業にかかる人時の見積もりが甘かった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20F7E31-B6B3-41AA-89EC-8D92E4E4025C}"/>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7" y="987425"/>
            <a:ext cx="6332537"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700" dirty="0"/>
              <a:t>DAO</a:t>
            </a:r>
            <a:r>
              <a:rPr lang="ja-JP" altLang="en-US" sz="2700" dirty="0"/>
              <a:t>・</a:t>
            </a:r>
            <a:r>
              <a:rPr kumimoji="1" lang="en-US" altLang="ja-JP" sz="2700" dirty="0"/>
              <a:t>model</a:t>
            </a:r>
            <a:r>
              <a:rPr lang="ja-JP" altLang="en-US" sz="2700" dirty="0"/>
              <a:t>・</a:t>
            </a:r>
            <a:r>
              <a:rPr kumimoji="1" lang="en-US" altLang="ja-JP" sz="2700" dirty="0"/>
              <a:t>servlet</a:t>
            </a:r>
            <a:r>
              <a:rPr lang="ja-JP" altLang="en-US" sz="2700" dirty="0"/>
              <a:t>・</a:t>
            </a:r>
            <a:r>
              <a:rPr kumimoji="1" lang="en-US" altLang="ja-JP" sz="2700" dirty="0"/>
              <a:t>JSP</a:t>
            </a:r>
            <a:r>
              <a:rPr kumimoji="1" lang="ja-JP" altLang="en-US" sz="2700" dirty="0"/>
              <a:t>のつながりが理解できた</a:t>
            </a:r>
          </a:p>
          <a:p>
            <a:r>
              <a:rPr kumimoji="1" lang="ja-JP" altLang="en-US" sz="2700" dirty="0"/>
              <a:t>いい意味で諦めが付くようになり、メンバーや講師を頼ることができた</a:t>
            </a:r>
            <a:endParaRPr kumimoji="1" lang="en-US" altLang="ja-JP" sz="27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kumimoji="1" lang="ja-JP" altLang="en-US" sz="2000" dirty="0"/>
          </a:p>
        </p:txBody>
      </p:sp>
      <p:sp>
        <p:nvSpPr>
          <p:cNvPr id="6" name="四角形: 角を丸くする 5">
            <a:extLst>
              <a:ext uri="{FF2B5EF4-FFF2-40B4-BE49-F238E27FC236}">
                <a16:creationId xmlns:a16="http://schemas.microsoft.com/office/drawing/2014/main" id="{E1F5ACDC-82F6-42D5-8CAC-47AD05D4641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07151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C666E86-7DCC-4528-9C3E-93EED536B098}"/>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r>
              <a:rPr kumimoji="1" lang="ja-JP" altLang="en-US" sz="2400" dirty="0"/>
              <a:t>全体補助</a:t>
            </a:r>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pPr marL="0" indent="0">
              <a:buNone/>
            </a:pPr>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
        <p:nvSpPr>
          <p:cNvPr id="7" name="四角形: 角を丸くする 6">
            <a:extLst>
              <a:ext uri="{FF2B5EF4-FFF2-40B4-BE49-F238E27FC236}">
                <a16:creationId xmlns:a16="http://schemas.microsoft.com/office/drawing/2014/main" id="{DFDA1DED-BFC2-49B9-9629-3E1BCF96BF87}"/>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31381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51581D-DAD0-4BA7-B5C6-37792E57F1D2}"/>
              </a:ext>
            </a:extLst>
          </p:cNvPr>
          <p:cNvSpPr>
            <a:spLocks noGrp="1"/>
          </p:cNvSpPr>
          <p:nvPr>
            <p:ph type="title"/>
          </p:nvPr>
        </p:nvSpPr>
        <p:spPr/>
        <p:txBody>
          <a:bodyPr/>
          <a:lstStyle/>
          <a:p>
            <a:r>
              <a:rPr kumimoji="1" lang="ja-JP" altLang="en-US" dirty="0"/>
              <a:t>　</a:t>
            </a:r>
            <a:r>
              <a:rPr kumimoji="1" lang="ja-JP" altLang="en-US" b="1" dirty="0"/>
              <a:t>アジェンダ</a:t>
            </a:r>
          </a:p>
        </p:txBody>
      </p:sp>
      <p:sp>
        <p:nvSpPr>
          <p:cNvPr id="3" name="コンテンツ プレースホルダー 2">
            <a:extLst>
              <a:ext uri="{FF2B5EF4-FFF2-40B4-BE49-F238E27FC236}">
                <a16:creationId xmlns:a16="http://schemas.microsoft.com/office/drawing/2014/main" id="{513AE5C1-F3C5-4AE1-A6F7-821ADAF959B3}"/>
              </a:ext>
            </a:extLst>
          </p:cNvPr>
          <p:cNvSpPr>
            <a:spLocks noGrp="1"/>
          </p:cNvSpPr>
          <p:nvPr>
            <p:ph idx="1"/>
          </p:nvPr>
        </p:nvSpPr>
        <p:spPr/>
        <p:txBody>
          <a:bodyPr>
            <a:normAutofit lnSpcReduction="10000"/>
          </a:bodyPr>
          <a:lstStyle/>
          <a:p>
            <a:pPr marL="0" indent="0">
              <a:buNone/>
            </a:pPr>
            <a:r>
              <a:rPr lang="en-US" altLang="ja-JP" sz="3200" b="1" dirty="0"/>
              <a:t>1</a:t>
            </a:r>
            <a:r>
              <a:rPr lang="ja-JP" altLang="en-US" sz="3200" b="1" dirty="0"/>
              <a:t> </a:t>
            </a:r>
            <a:r>
              <a:rPr kumimoji="1" lang="ja-JP" altLang="en-US" sz="3200" b="1" dirty="0"/>
              <a:t>制作したアプリの説明</a:t>
            </a:r>
            <a:endParaRPr kumimoji="1" lang="en-US" altLang="ja-JP" sz="3200" b="1" dirty="0"/>
          </a:p>
          <a:p>
            <a:pPr marL="457200" lvl="1" indent="0">
              <a:buNone/>
            </a:pPr>
            <a:r>
              <a:rPr lang="en-US" altLang="ja-JP" sz="2800" dirty="0"/>
              <a:t>1 - 1 </a:t>
            </a:r>
            <a:r>
              <a:rPr lang="ja-JP" altLang="en-US" sz="2800" dirty="0"/>
              <a:t>アプリの概要</a:t>
            </a:r>
            <a:endParaRPr lang="en-US" altLang="ja-JP" sz="2800" dirty="0"/>
          </a:p>
          <a:p>
            <a:pPr marL="457200" lvl="1" indent="0">
              <a:buNone/>
            </a:pPr>
            <a:r>
              <a:rPr lang="en-US" altLang="ja-JP" sz="2800" dirty="0"/>
              <a:t>1</a:t>
            </a:r>
            <a:r>
              <a:rPr lang="ja-JP" altLang="en-US" sz="2800" dirty="0"/>
              <a:t> </a:t>
            </a:r>
            <a:r>
              <a:rPr lang="en-US" altLang="ja-JP" sz="2800" dirty="0"/>
              <a:t>-</a:t>
            </a:r>
            <a:r>
              <a:rPr lang="ja-JP" altLang="en-US" sz="2800" dirty="0"/>
              <a:t> </a:t>
            </a:r>
            <a:r>
              <a:rPr lang="en-US" altLang="ja-JP" sz="2800" dirty="0"/>
              <a:t>2</a:t>
            </a:r>
            <a:r>
              <a:rPr lang="ja-JP" altLang="en-US" sz="2800" dirty="0"/>
              <a:t> デモンストレーション動画</a:t>
            </a:r>
            <a:endParaRPr lang="en-US" altLang="ja-JP" sz="2800" dirty="0"/>
          </a:p>
          <a:p>
            <a:pPr marL="457200" lvl="1" indent="0">
              <a:buNone/>
            </a:pPr>
            <a:r>
              <a:rPr kumimoji="1" lang="en-US" altLang="ja-JP" sz="2800" dirty="0"/>
              <a:t>1 – 3 </a:t>
            </a:r>
            <a:r>
              <a:rPr kumimoji="1" lang="ja-JP" altLang="en-US" sz="2800" dirty="0"/>
              <a:t>こだわった機能</a:t>
            </a:r>
            <a:endParaRPr kumimoji="1" lang="en-US" altLang="ja-JP" sz="2800" dirty="0"/>
          </a:p>
          <a:p>
            <a:pPr marL="457200" lvl="1" indent="0">
              <a:buNone/>
            </a:pPr>
            <a:r>
              <a:rPr kumimoji="1" lang="en-US" altLang="ja-JP" sz="2800" dirty="0"/>
              <a:t>1 – 4</a:t>
            </a:r>
            <a:r>
              <a:rPr kumimoji="1" lang="ja-JP" altLang="en-US" sz="2800" dirty="0"/>
              <a:t> アプリ使用前後の変化</a:t>
            </a:r>
            <a:endParaRPr kumimoji="1" lang="en-US" altLang="ja-JP" sz="2800" dirty="0"/>
          </a:p>
          <a:p>
            <a:pPr marL="457200" lvl="1" indent="0">
              <a:buNone/>
            </a:pPr>
            <a:endParaRPr kumimoji="1" lang="en-US" altLang="ja-JP" sz="2800" dirty="0"/>
          </a:p>
          <a:p>
            <a:pPr marL="0" indent="0">
              <a:buNone/>
            </a:pPr>
            <a:r>
              <a:rPr lang="en-US" altLang="ja-JP" sz="3200" b="1" dirty="0"/>
              <a:t>2</a:t>
            </a:r>
            <a:r>
              <a:rPr lang="ja-JP" altLang="en-US" sz="3200" b="1" dirty="0"/>
              <a:t> チームとしてこだわった点</a:t>
            </a:r>
            <a:endParaRPr lang="en-US" altLang="ja-JP" sz="3200" b="1" dirty="0"/>
          </a:p>
          <a:p>
            <a:pPr marL="0" indent="0">
              <a:buNone/>
            </a:pPr>
            <a:endParaRPr lang="en-US" altLang="ja-JP" sz="3200" dirty="0"/>
          </a:p>
          <a:p>
            <a:pPr marL="0" indent="0">
              <a:buNone/>
            </a:pPr>
            <a:r>
              <a:rPr kumimoji="1" lang="en-US" altLang="ja-JP" sz="3200" b="1" dirty="0"/>
              <a:t>3 </a:t>
            </a:r>
            <a:r>
              <a:rPr kumimoji="1" lang="ja-JP" altLang="en-US" sz="3200" b="1" dirty="0"/>
              <a:t>個人の成長</a:t>
            </a:r>
          </a:p>
        </p:txBody>
      </p:sp>
      <p:sp>
        <p:nvSpPr>
          <p:cNvPr id="4" name="フリーフォーム: 図形 3">
            <a:extLst>
              <a:ext uri="{FF2B5EF4-FFF2-40B4-BE49-F238E27FC236}">
                <a16:creationId xmlns:a16="http://schemas.microsoft.com/office/drawing/2014/main" id="{CAF1A905-6A70-4BD2-B533-1365898A9C4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挿絵 が含まれている画像&#10;&#10;自動的に生成された説明">
            <a:extLst>
              <a:ext uri="{FF2B5EF4-FFF2-40B4-BE49-F238E27FC236}">
                <a16:creationId xmlns:a16="http://schemas.microsoft.com/office/drawing/2014/main" id="{556F77F4-045E-43E2-BEF4-4242834A4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46364" y="1519423"/>
            <a:ext cx="1529224" cy="4351338"/>
          </a:xfrm>
          <a:prstGeom prst="rect">
            <a:avLst/>
          </a:prstGeom>
        </p:spPr>
      </p:pic>
    </p:spTree>
    <p:extLst>
      <p:ext uri="{BB962C8B-B14F-4D97-AF65-F5344CB8AC3E}">
        <p14:creationId xmlns:p14="http://schemas.microsoft.com/office/powerpoint/2010/main" val="3929876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889C5032-33A9-4407-982A-FFB4D9BAC7B2}"/>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a:t>
            </a:r>
            <a:endParaRPr kumimoji="1" lang="en-US" altLang="ja-JP" sz="2800" dirty="0"/>
          </a:p>
          <a:p>
            <a:r>
              <a:rPr lang="ja-JP" altLang="en-US" sz="2800" dirty="0"/>
              <a:t>チームで作業をする楽しさ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400" dirty="0"/>
              <a:t>【</a:t>
            </a:r>
            <a:r>
              <a:rPr kumimoji="1" lang="ja-JP" altLang="en-US" sz="2400" dirty="0"/>
              <a:t>担当箇所</a:t>
            </a:r>
            <a:r>
              <a:rPr kumimoji="1" lang="en-US" altLang="ja-JP" sz="2400" dirty="0"/>
              <a:t>】</a:t>
            </a:r>
          </a:p>
          <a:p>
            <a:r>
              <a:rPr lang="ja-JP" altLang="en-US" sz="2400" dirty="0"/>
              <a:t>コーディネート登録</a:t>
            </a:r>
            <a:endParaRPr lang="en-US" altLang="ja-JP" sz="2400" dirty="0"/>
          </a:p>
          <a:p>
            <a:r>
              <a:rPr lang="ja-JP" altLang="en-US" sz="2400" dirty="0"/>
              <a:t>プロフィール登録</a:t>
            </a:r>
            <a:endParaRPr lang="en-US" altLang="ja-JP" sz="2400" dirty="0"/>
          </a:p>
          <a:p>
            <a:endParaRPr kumimoji="1" lang="ja-JP" altLang="en-US" dirty="0"/>
          </a:p>
        </p:txBody>
      </p:sp>
      <p:sp>
        <p:nvSpPr>
          <p:cNvPr id="6" name="四角形: 角を丸くする 5">
            <a:extLst>
              <a:ext uri="{FF2B5EF4-FFF2-40B4-BE49-F238E27FC236}">
                <a16:creationId xmlns:a16="http://schemas.microsoft.com/office/drawing/2014/main" id="{598E1646-C575-4169-B140-388AEC702BA0}"/>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873038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8A1F344-D90F-4AB3-BBF4-ED647EC0FE7D}"/>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コーディネート履歴</a:t>
            </a:r>
            <a:endParaRPr kumimoji="1" lang="en-US" altLang="ja-JP" sz="2400" dirty="0"/>
          </a:p>
          <a:p>
            <a:r>
              <a:rPr kumimoji="1" lang="ja-JP" altLang="en-US" sz="2400" dirty="0"/>
              <a:t>ログイン</a:t>
            </a:r>
          </a:p>
        </p:txBody>
      </p:sp>
      <p:sp>
        <p:nvSpPr>
          <p:cNvPr id="6" name="四角形: 角を丸くする 5">
            <a:extLst>
              <a:ext uri="{FF2B5EF4-FFF2-40B4-BE49-F238E27FC236}">
                <a16:creationId xmlns:a16="http://schemas.microsoft.com/office/drawing/2014/main" id="{4FF50A60-4228-4F88-AE23-A0AD244E024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2087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F74BBF8-9D8D-4765-A307-0FD78DDAA26F}"/>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松倉一生</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850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Java</a:t>
            </a:r>
            <a:r>
              <a:rPr kumimoji="1" lang="ja-JP" altLang="en-US" sz="2800" dirty="0"/>
              <a:t>のオブジェクト指向を少しだけ理解できた</a:t>
            </a:r>
          </a:p>
          <a:p>
            <a:r>
              <a:rPr kumimoji="1" lang="en-US" altLang="ja-JP" sz="2800" dirty="0"/>
              <a:t>API</a:t>
            </a:r>
            <a:r>
              <a:rPr kumimoji="1" lang="ja-JP" altLang="en-US" sz="2800" dirty="0"/>
              <a:t>を用いてデータを取得すること</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たった５人でも認識を統一して１つのものを作り上げる難しさ</a:t>
            </a:r>
          </a:p>
          <a:p>
            <a:r>
              <a:rPr lang="ja-JP" altLang="en-US" sz="2800" dirty="0"/>
              <a:t>一人では高い壁もチームなら乗り越えられるということ</a:t>
            </a:r>
          </a:p>
          <a:p>
            <a:r>
              <a:rPr lang="ja-JP" altLang="en-US" sz="2800" dirty="0"/>
              <a:t>スケジュールは思うように進まない</a:t>
            </a:r>
            <a:endParaRPr lang="en-US" altLang="ja-JP" sz="2800" dirty="0"/>
          </a:p>
          <a:p>
            <a:endParaRPr lang="en-US" altLang="ja-JP" sz="2800" dirty="0"/>
          </a:p>
          <a:p>
            <a:pPr marL="0" indent="0">
              <a:buNone/>
            </a:pPr>
            <a:r>
              <a:rPr lang="en-US" altLang="ja-JP" sz="2800" dirty="0"/>
              <a:t>【</a:t>
            </a:r>
            <a:r>
              <a:rPr lang="ja-JP" altLang="en-US" sz="2800" dirty="0"/>
              <a:t>気づいたこと</a:t>
            </a:r>
            <a:r>
              <a:rPr lang="en-US" altLang="ja-JP" sz="2800" dirty="0"/>
              <a:t>】</a:t>
            </a:r>
          </a:p>
          <a:p>
            <a:r>
              <a:rPr kumimoji="1" lang="ja-JP" altLang="en-US" sz="2800" dirty="0"/>
              <a:t>調べる技術力が高いと開発がスムーズに進む</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天気情報取得機能</a:t>
            </a:r>
            <a:endParaRPr kumimoji="1" lang="en-US" altLang="ja-JP" sz="2400" dirty="0"/>
          </a:p>
          <a:p>
            <a:r>
              <a:rPr kumimoji="1" lang="ja-JP" altLang="en-US" sz="2400" dirty="0"/>
              <a:t>天気表示機能</a:t>
            </a:r>
            <a:endParaRPr kumimoji="1" lang="en-US" altLang="ja-JP" sz="2400" dirty="0"/>
          </a:p>
          <a:p>
            <a:r>
              <a:rPr kumimoji="1" lang="ja-JP" altLang="en-US" sz="2400" dirty="0"/>
              <a:t>おすすめ表示機能</a:t>
            </a:r>
            <a:endParaRPr kumimoji="1" lang="en-US" altLang="ja-JP" sz="2400" dirty="0"/>
          </a:p>
          <a:p>
            <a:r>
              <a:rPr kumimoji="1" lang="ja-JP" altLang="en-US" sz="2400" dirty="0"/>
              <a:t>編集削除機能</a:t>
            </a:r>
            <a:endParaRPr kumimoji="1" lang="en-US" altLang="ja-JP" sz="2400" dirty="0"/>
          </a:p>
        </p:txBody>
      </p:sp>
      <p:sp>
        <p:nvSpPr>
          <p:cNvPr id="6" name="四角形: 角を丸くする 5">
            <a:extLst>
              <a:ext uri="{FF2B5EF4-FFF2-40B4-BE49-F238E27FC236}">
                <a16:creationId xmlns:a16="http://schemas.microsoft.com/office/drawing/2014/main" id="{C17A585F-FAAD-4AA4-8831-914B56991485}"/>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8549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3000" dirty="0">
                <a:solidFill>
                  <a:srgbClr val="230647"/>
                </a:solidFill>
              </a:rPr>
              <a:t>チーム</a:t>
            </a:r>
            <a:r>
              <a:rPr lang="en-US" altLang="ja-JP" sz="3000" dirty="0">
                <a:solidFill>
                  <a:srgbClr val="230647"/>
                </a:solidFill>
              </a:rPr>
              <a:t>A</a:t>
            </a:r>
            <a:r>
              <a:rPr lang="ja-JP" altLang="en-US" sz="3000" dirty="0">
                <a:solidFill>
                  <a:srgbClr val="230647"/>
                </a:solidFill>
              </a:rPr>
              <a:t>型</a:t>
            </a:r>
            <a:endParaRPr lang="en-US" altLang="ja-JP" sz="30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83726930"/>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1345</TotalTime>
  <Words>3937</Words>
  <Application>Microsoft Office PowerPoint</Application>
  <PresentationFormat>ワイド画面</PresentationFormat>
  <Paragraphs>391</Paragraphs>
  <Slides>33</Slides>
  <Notes>28</Notes>
  <HiddenSlides>7</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33</vt:i4>
      </vt:variant>
    </vt:vector>
  </HeadingPairs>
  <TitlesOfParts>
    <vt:vector size="40" baseType="lpstr">
      <vt:lpstr>Monaco</vt: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アジェンダ</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暑がり・寒がり指数</vt:lpstr>
      <vt:lpstr>　①‐1　暑がり・寒がり指数</vt:lpstr>
      <vt:lpstr>　こだわり②コーディネート機能</vt:lpstr>
      <vt:lpstr>　実際に使用してみた！</vt:lpstr>
      <vt:lpstr>　チームでの取り組み</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石堂里佳</vt:lpstr>
      <vt:lpstr>笹原子龍</vt:lpstr>
      <vt:lpstr>高井咲楽</vt:lpstr>
      <vt:lpstr>藤澤玲奈</vt:lpstr>
      <vt:lpstr>松倉一生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376</cp:revision>
  <dcterms:created xsi:type="dcterms:W3CDTF">2023-06-25T05:32:01Z</dcterms:created>
  <dcterms:modified xsi:type="dcterms:W3CDTF">2023-06-28T07:59:58Z</dcterms:modified>
</cp:coreProperties>
</file>